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13" r:id="rId2"/>
    <p:sldId id="258" r:id="rId3"/>
    <p:sldId id="260" r:id="rId4"/>
    <p:sldId id="262" r:id="rId5"/>
    <p:sldId id="266" r:id="rId6"/>
    <p:sldId id="267" r:id="rId7"/>
    <p:sldId id="293" r:id="rId8"/>
    <p:sldId id="294" r:id="rId9"/>
    <p:sldId id="268" r:id="rId10"/>
    <p:sldId id="269" r:id="rId11"/>
    <p:sldId id="304" r:id="rId12"/>
    <p:sldId id="270" r:id="rId13"/>
    <p:sldId id="271" r:id="rId14"/>
    <p:sldId id="272" r:id="rId15"/>
    <p:sldId id="274" r:id="rId16"/>
    <p:sldId id="282" r:id="rId17"/>
    <p:sldId id="275" r:id="rId18"/>
    <p:sldId id="276" r:id="rId19"/>
    <p:sldId id="312" r:id="rId20"/>
    <p:sldId id="277" r:id="rId21"/>
    <p:sldId id="279" r:id="rId22"/>
    <p:sldId id="280" r:id="rId23"/>
    <p:sldId id="281" r:id="rId24"/>
    <p:sldId id="283" r:id="rId25"/>
    <p:sldId id="287" r:id="rId26"/>
    <p:sldId id="285" r:id="rId27"/>
    <p:sldId id="288" r:id="rId28"/>
    <p:sldId id="290" r:id="rId29"/>
    <p:sldId id="291" r:id="rId30"/>
    <p:sldId id="292" r:id="rId31"/>
    <p:sldId id="301" r:id="rId32"/>
    <p:sldId id="314" r:id="rId33"/>
    <p:sldId id="295" r:id="rId34"/>
    <p:sldId id="296" r:id="rId35"/>
    <p:sldId id="297" r:id="rId36"/>
    <p:sldId id="298" r:id="rId37"/>
    <p:sldId id="299" r:id="rId38"/>
    <p:sldId id="300" r:id="rId39"/>
    <p:sldId id="302" r:id="rId40"/>
    <p:sldId id="305" r:id="rId41"/>
    <p:sldId id="263" r:id="rId42"/>
    <p:sldId id="264" r:id="rId43"/>
    <p:sldId id="315" r:id="rId44"/>
    <p:sldId id="306" r:id="rId45"/>
    <p:sldId id="265" r:id="rId46"/>
    <p:sldId id="308" r:id="rId47"/>
    <p:sldId id="309" r:id="rId48"/>
    <p:sldId id="310" r:id="rId49"/>
    <p:sldId id="311" r:id="rId50"/>
  </p:sldIdLst>
  <p:sldSz cx="12192000" cy="6858000"/>
  <p:notesSz cx="6797675" cy="992822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il Bjørkøy" initials="AB" lastIdx="0" clrIdx="0">
    <p:extLst>
      <p:ext uri="{19B8F6BF-5375-455C-9EA6-DF929625EA0E}">
        <p15:presenceInfo xmlns:p15="http://schemas.microsoft.com/office/powerpoint/2012/main" userId="S-1-5-21-8915387-52197265-1527794840-63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499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VELIE\Desktop\2008_18_Kommune_Oppland_folketilsveks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VELIE\Desktop\2008_18_Kommune_Oppland_folketilsvekst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VELIE\Desktop\statistikk_oppland_hedmark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VELIE\Desktop\2008_18_Kommune_Oppland_folketilsveks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VELIE\Desktop\2008_18_Kommune_Oppland_folketilsveks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619599282762924"/>
          <c:y val="0.24283413370684448"/>
          <c:w val="0.46000426184350718"/>
          <c:h val="0.69865297911661373"/>
        </c:manualLayout>
      </c:layout>
      <c:radarChart>
        <c:radarStyle val="marker"/>
        <c:varyColors val="0"/>
        <c:ser>
          <c:idx val="0"/>
          <c:order val="0"/>
          <c:tx>
            <c:strRef>
              <c:f>Læringseffekt!$B$6</c:f>
              <c:strCache>
                <c:ptCount val="1"/>
                <c:pt idx="0">
                  <c:v>Høst 2017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Læringseffekt!$A$7:$A$13</c:f>
              <c:strCache>
                <c:ptCount val="7"/>
                <c:pt idx="0">
                  <c:v>Kreativitet</c:v>
                </c:pt>
                <c:pt idx="1">
                  <c:v>Gjennomføringsevne</c:v>
                </c:pt>
                <c:pt idx="2">
                  <c:v>Selvtillit</c:v>
                </c:pt>
                <c:pt idx="3">
                  <c:v>Samarbeidsevne</c:v>
                </c:pt>
                <c:pt idx="4">
                  <c:v>Å ta ansvar</c:v>
                </c:pt>
                <c:pt idx="5">
                  <c:v>Å ta initiativ</c:v>
                </c:pt>
                <c:pt idx="6">
                  <c:v>Evne til problemløsning</c:v>
                </c:pt>
              </c:strCache>
            </c:strRef>
          </c:cat>
          <c:val>
            <c:numRef>
              <c:f>Læringseffekt!$B$7:$B$13</c:f>
              <c:numCache>
                <c:formatCode>0.00</c:formatCode>
                <c:ptCount val="7"/>
                <c:pt idx="0">
                  <c:v>3.70348204570185</c:v>
                </c:pt>
                <c:pt idx="1">
                  <c:v>4.0181356546971303</c:v>
                </c:pt>
                <c:pt idx="2">
                  <c:v>3.9428726877040261</c:v>
                </c:pt>
                <c:pt idx="3">
                  <c:v>4.3011425462459192</c:v>
                </c:pt>
                <c:pt idx="4">
                  <c:v>4.1991294885745338</c:v>
                </c:pt>
                <c:pt idx="5">
                  <c:v>3.8048603554588301</c:v>
                </c:pt>
                <c:pt idx="6">
                  <c:v>3.6590496916938688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7D-4C5D-83FD-85A39DAA6D44}"/>
            </c:ext>
          </c:extLst>
        </c:ser>
        <c:ser>
          <c:idx val="1"/>
          <c:order val="1"/>
          <c:tx>
            <c:strRef>
              <c:f>Læringseffekt!$C$6</c:f>
              <c:strCache>
                <c:ptCount val="1"/>
                <c:pt idx="0">
                  <c:v>Vår 2018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Læringseffekt!$A$7:$A$13</c:f>
              <c:strCache>
                <c:ptCount val="7"/>
                <c:pt idx="0">
                  <c:v>Kreativitet</c:v>
                </c:pt>
                <c:pt idx="1">
                  <c:v>Gjennomføringsevne</c:v>
                </c:pt>
                <c:pt idx="2">
                  <c:v>Selvtillit</c:v>
                </c:pt>
                <c:pt idx="3">
                  <c:v>Samarbeidsevne</c:v>
                </c:pt>
                <c:pt idx="4">
                  <c:v>Å ta ansvar</c:v>
                </c:pt>
                <c:pt idx="5">
                  <c:v>Å ta initiativ</c:v>
                </c:pt>
                <c:pt idx="6">
                  <c:v>Evne til problemløsning</c:v>
                </c:pt>
              </c:strCache>
            </c:strRef>
          </c:cat>
          <c:val>
            <c:numRef>
              <c:f>Læringseffekt!$C$7:$C$13</c:f>
              <c:numCache>
                <c:formatCode>0.00</c:formatCode>
                <c:ptCount val="7"/>
                <c:pt idx="0">
                  <c:v>3.9221980413492927</c:v>
                </c:pt>
                <c:pt idx="1">
                  <c:v>4.1813565469713474</c:v>
                </c:pt>
                <c:pt idx="2">
                  <c:v>4.0990206746463551</c:v>
                </c:pt>
                <c:pt idx="3">
                  <c:v>4.3977149075081607</c:v>
                </c:pt>
                <c:pt idx="4">
                  <c:v>4.3079434167573405</c:v>
                </c:pt>
                <c:pt idx="5">
                  <c:v>3.9071454479506706</c:v>
                </c:pt>
                <c:pt idx="6">
                  <c:v>3.8636198766775474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7D-4C5D-83FD-85A39DAA6D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4663272"/>
        <c:axId val="394666408"/>
      </c:radarChart>
      <c:catAx>
        <c:axId val="394663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94666408"/>
        <c:crosses val="autoZero"/>
        <c:auto val="1"/>
        <c:lblAlgn val="ctr"/>
        <c:lblOffset val="100"/>
        <c:noMultiLvlLbl val="0"/>
      </c:catAx>
      <c:valAx>
        <c:axId val="394666408"/>
        <c:scaling>
          <c:orientation val="minMax"/>
          <c:max val="4.5"/>
          <c:min val="3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94663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5519904399312066"/>
          <c:y val="8.9422306142231733E-2"/>
          <c:w val="0.42891550480850593"/>
          <c:h val="9.36435732106583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873654380158996E-2"/>
          <c:y val="4.5535973384976842E-2"/>
          <c:w val="0.91584132146525166"/>
          <c:h val="0.924348253692652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'08-18'!$F$4</c:f>
              <c:strCache>
                <c:ptCount val="1"/>
                <c:pt idx="0">
                  <c:v>Folketilvekst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'08-18'!$A$5:$A$30</c:f>
              <c:strCache>
                <c:ptCount val="26"/>
                <c:pt idx="0">
                  <c:v>Gjøvik</c:v>
                </c:pt>
                <c:pt idx="1">
                  <c:v>Lillehammer</c:v>
                </c:pt>
                <c:pt idx="2">
                  <c:v>Vestre Toten</c:v>
                </c:pt>
                <c:pt idx="3">
                  <c:v>Jevnaker</c:v>
                </c:pt>
                <c:pt idx="4">
                  <c:v>Østre Toten</c:v>
                </c:pt>
                <c:pt idx="5">
                  <c:v>Gran</c:v>
                </c:pt>
                <c:pt idx="6">
                  <c:v>Lunner</c:v>
                </c:pt>
                <c:pt idx="7">
                  <c:v>Øyer</c:v>
                </c:pt>
                <c:pt idx="8">
                  <c:v>Nordre Land</c:v>
                </c:pt>
                <c:pt idx="9">
                  <c:v>Øystre Slidre</c:v>
                </c:pt>
                <c:pt idx="10">
                  <c:v>Vang</c:v>
                </c:pt>
                <c:pt idx="11">
                  <c:v>Gausdal</c:v>
                </c:pt>
                <c:pt idx="12">
                  <c:v>Nord-Aurdal</c:v>
                </c:pt>
                <c:pt idx="13">
                  <c:v>Sør-Fron</c:v>
                </c:pt>
                <c:pt idx="14">
                  <c:v>Nord-Fron</c:v>
                </c:pt>
                <c:pt idx="15">
                  <c:v>Vestre Slidre</c:v>
                </c:pt>
                <c:pt idx="16">
                  <c:v>Etnedal</c:v>
                </c:pt>
                <c:pt idx="17">
                  <c:v>Ringebu</c:v>
                </c:pt>
                <c:pt idx="18">
                  <c:v>Lom</c:v>
                </c:pt>
                <c:pt idx="19">
                  <c:v>Skjåk</c:v>
                </c:pt>
                <c:pt idx="20">
                  <c:v>Vågå</c:v>
                </c:pt>
                <c:pt idx="21">
                  <c:v>Lesja</c:v>
                </c:pt>
                <c:pt idx="22">
                  <c:v>Dovre</c:v>
                </c:pt>
                <c:pt idx="23">
                  <c:v>Sør-Aurdal</c:v>
                </c:pt>
                <c:pt idx="24">
                  <c:v>Sel</c:v>
                </c:pt>
                <c:pt idx="25">
                  <c:v>Søndre Land</c:v>
                </c:pt>
              </c:strCache>
            </c:strRef>
          </c:cat>
          <c:val>
            <c:numRef>
              <c:f>'08-18'!$F$5:$F$30</c:f>
              <c:numCache>
                <c:formatCode>General</c:formatCode>
                <c:ptCount val="26"/>
                <c:pt idx="0">
                  <c:v>2406</c:v>
                </c:pt>
                <c:pt idx="1">
                  <c:v>2234</c:v>
                </c:pt>
                <c:pt idx="2">
                  <c:v>733</c:v>
                </c:pt>
                <c:pt idx="3">
                  <c:v>590</c:v>
                </c:pt>
                <c:pt idx="4">
                  <c:v>487</c:v>
                </c:pt>
                <c:pt idx="5">
                  <c:v>474</c:v>
                </c:pt>
                <c:pt idx="6">
                  <c:v>446</c:v>
                </c:pt>
                <c:pt idx="7">
                  <c:v>192</c:v>
                </c:pt>
                <c:pt idx="8">
                  <c:v>34</c:v>
                </c:pt>
                <c:pt idx="9">
                  <c:v>29</c:v>
                </c:pt>
                <c:pt idx="10">
                  <c:v>27</c:v>
                </c:pt>
                <c:pt idx="11">
                  <c:v>-16</c:v>
                </c:pt>
                <c:pt idx="12">
                  <c:v>-18</c:v>
                </c:pt>
                <c:pt idx="13">
                  <c:v>-41</c:v>
                </c:pt>
                <c:pt idx="14">
                  <c:v>-50</c:v>
                </c:pt>
                <c:pt idx="15">
                  <c:v>-82</c:v>
                </c:pt>
                <c:pt idx="16">
                  <c:v>-83</c:v>
                </c:pt>
                <c:pt idx="17">
                  <c:v>-109</c:v>
                </c:pt>
                <c:pt idx="18">
                  <c:v>-116</c:v>
                </c:pt>
                <c:pt idx="19">
                  <c:v>-125</c:v>
                </c:pt>
                <c:pt idx="20">
                  <c:v>-133</c:v>
                </c:pt>
                <c:pt idx="21">
                  <c:v>-159</c:v>
                </c:pt>
                <c:pt idx="22">
                  <c:v>-164</c:v>
                </c:pt>
                <c:pt idx="23">
                  <c:v>-197</c:v>
                </c:pt>
                <c:pt idx="24">
                  <c:v>-216</c:v>
                </c:pt>
                <c:pt idx="25">
                  <c:v>-230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49-446B-BBA7-D3934ACDBD50}"/>
            </c:ext>
          </c:extLst>
        </c:ser>
        <c:ser>
          <c:idx val="1"/>
          <c:order val="1"/>
          <c:tx>
            <c:strRef>
              <c:f>'08-18'!$G$4</c:f>
              <c:strCache>
                <c:ptCount val="1"/>
                <c:pt idx="0">
                  <c:v>Folketilvekst uten innvandring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'08-18'!$A$5:$A$30</c:f>
              <c:strCache>
                <c:ptCount val="26"/>
                <c:pt idx="0">
                  <c:v>Gjøvik</c:v>
                </c:pt>
                <c:pt idx="1">
                  <c:v>Lillehammer</c:v>
                </c:pt>
                <c:pt idx="2">
                  <c:v>Vestre Toten</c:v>
                </c:pt>
                <c:pt idx="3">
                  <c:v>Jevnaker</c:v>
                </c:pt>
                <c:pt idx="4">
                  <c:v>Østre Toten</c:v>
                </c:pt>
                <c:pt idx="5">
                  <c:v>Gran</c:v>
                </c:pt>
                <c:pt idx="6">
                  <c:v>Lunner</c:v>
                </c:pt>
                <c:pt idx="7">
                  <c:v>Øyer</c:v>
                </c:pt>
                <c:pt idx="8">
                  <c:v>Nordre Land</c:v>
                </c:pt>
                <c:pt idx="9">
                  <c:v>Øystre Slidre</c:v>
                </c:pt>
                <c:pt idx="10">
                  <c:v>Vang</c:v>
                </c:pt>
                <c:pt idx="11">
                  <c:v>Gausdal</c:v>
                </c:pt>
                <c:pt idx="12">
                  <c:v>Nord-Aurdal</c:v>
                </c:pt>
                <c:pt idx="13">
                  <c:v>Sør-Fron</c:v>
                </c:pt>
                <c:pt idx="14">
                  <c:v>Nord-Fron</c:v>
                </c:pt>
                <c:pt idx="15">
                  <c:v>Vestre Slidre</c:v>
                </c:pt>
                <c:pt idx="16">
                  <c:v>Etnedal</c:v>
                </c:pt>
                <c:pt idx="17">
                  <c:v>Ringebu</c:v>
                </c:pt>
                <c:pt idx="18">
                  <c:v>Lom</c:v>
                </c:pt>
                <c:pt idx="19">
                  <c:v>Skjåk</c:v>
                </c:pt>
                <c:pt idx="20">
                  <c:v>Vågå</c:v>
                </c:pt>
                <c:pt idx="21">
                  <c:v>Lesja</c:v>
                </c:pt>
                <c:pt idx="22">
                  <c:v>Dovre</c:v>
                </c:pt>
                <c:pt idx="23">
                  <c:v>Sør-Aurdal</c:v>
                </c:pt>
                <c:pt idx="24">
                  <c:v>Sel</c:v>
                </c:pt>
                <c:pt idx="25">
                  <c:v>Søndre Land</c:v>
                </c:pt>
              </c:strCache>
            </c:strRef>
          </c:cat>
          <c:val>
            <c:numRef>
              <c:f>'08-18'!$G$5:$G$30</c:f>
              <c:numCache>
                <c:formatCode>General</c:formatCode>
                <c:ptCount val="26"/>
                <c:pt idx="0">
                  <c:v>434</c:v>
                </c:pt>
                <c:pt idx="1">
                  <c:v>1010</c:v>
                </c:pt>
                <c:pt idx="2">
                  <c:v>14</c:v>
                </c:pt>
                <c:pt idx="3">
                  <c:v>386</c:v>
                </c:pt>
                <c:pt idx="4">
                  <c:v>-748</c:v>
                </c:pt>
                <c:pt idx="5">
                  <c:v>-177</c:v>
                </c:pt>
                <c:pt idx="6">
                  <c:v>-73</c:v>
                </c:pt>
                <c:pt idx="7">
                  <c:v>-225</c:v>
                </c:pt>
                <c:pt idx="8">
                  <c:v>-324</c:v>
                </c:pt>
                <c:pt idx="9">
                  <c:v>-185</c:v>
                </c:pt>
                <c:pt idx="10">
                  <c:v>-660</c:v>
                </c:pt>
                <c:pt idx="11">
                  <c:v>-282</c:v>
                </c:pt>
                <c:pt idx="12">
                  <c:v>-390</c:v>
                </c:pt>
                <c:pt idx="13">
                  <c:v>-222</c:v>
                </c:pt>
                <c:pt idx="14">
                  <c:v>-406</c:v>
                </c:pt>
                <c:pt idx="15">
                  <c:v>-334</c:v>
                </c:pt>
                <c:pt idx="16">
                  <c:v>-536</c:v>
                </c:pt>
                <c:pt idx="17">
                  <c:v>-591</c:v>
                </c:pt>
                <c:pt idx="18">
                  <c:v>-225</c:v>
                </c:pt>
                <c:pt idx="19">
                  <c:v>-217</c:v>
                </c:pt>
                <c:pt idx="20">
                  <c:v>-269</c:v>
                </c:pt>
                <c:pt idx="21">
                  <c:v>-286</c:v>
                </c:pt>
                <c:pt idx="22">
                  <c:v>-695</c:v>
                </c:pt>
                <c:pt idx="23">
                  <c:v>-358</c:v>
                </c:pt>
                <c:pt idx="24">
                  <c:v>-893</c:v>
                </c:pt>
                <c:pt idx="25">
                  <c:v>-843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49-446B-BBA7-D3934ACDBD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7070816"/>
        <c:axId val="677062288"/>
      </c:barChart>
      <c:catAx>
        <c:axId val="67707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77062288"/>
        <c:crosses val="autoZero"/>
        <c:auto val="1"/>
        <c:lblAlgn val="ctr"/>
        <c:lblOffset val="100"/>
        <c:noMultiLvlLbl val="0"/>
      </c:catAx>
      <c:valAx>
        <c:axId val="67706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77070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2935048879759583"/>
          <c:y val="4.9083590842586525E-2"/>
          <c:w val="0.45337631709079845"/>
          <c:h val="7.81330629739131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787632428119643E-2"/>
          <c:y val="5.2665273992416092E-2"/>
          <c:w val="0.9102123675718804"/>
          <c:h val="0.89092368423553314"/>
        </c:manualLayout>
      </c:layout>
      <c:lineChart>
        <c:grouping val="standard"/>
        <c:varyColors val="0"/>
        <c:ser>
          <c:idx val="0"/>
          <c:order val="0"/>
          <c:tx>
            <c:strRef>
              <c:f>NettoInnland!$C$64</c:f>
              <c:strCache>
                <c:ptCount val="1"/>
                <c:pt idx="0">
                  <c:v>Flytting</c:v>
                </c:pt>
              </c:strCache>
            </c:strRef>
          </c:tx>
          <c:spPr>
            <a:ln w="635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NettoInnland!$D$63:$N$63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NettoInnland!$D$64:$N$64</c:f>
              <c:numCache>
                <c:formatCode>_-* #\ ##0_-;\-* #\ ##0_-;_-* "-"??_-;_-@_-</c:formatCode>
                <c:ptCount val="11"/>
                <c:pt idx="0">
                  <c:v>-155</c:v>
                </c:pt>
                <c:pt idx="1">
                  <c:v>-97</c:v>
                </c:pt>
                <c:pt idx="2">
                  <c:v>-161</c:v>
                </c:pt>
                <c:pt idx="3">
                  <c:v>-114</c:v>
                </c:pt>
                <c:pt idx="4">
                  <c:v>-948</c:v>
                </c:pt>
                <c:pt idx="5">
                  <c:v>-446</c:v>
                </c:pt>
                <c:pt idx="6">
                  <c:v>-508</c:v>
                </c:pt>
                <c:pt idx="7">
                  <c:v>-1075</c:v>
                </c:pt>
                <c:pt idx="8">
                  <c:v>-276</c:v>
                </c:pt>
                <c:pt idx="9">
                  <c:v>448</c:v>
                </c:pt>
                <c:pt idx="10">
                  <c:v>-131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88-47C2-A661-7BCBD1B1C024}"/>
            </c:ext>
          </c:extLst>
        </c:ser>
        <c:ser>
          <c:idx val="1"/>
          <c:order val="1"/>
          <c:tx>
            <c:strRef>
              <c:f>NettoInnland!$C$65</c:f>
              <c:strCache>
                <c:ptCount val="1"/>
                <c:pt idx="0">
                  <c:v>Innvandring</c:v>
                </c:pt>
              </c:strCache>
            </c:strRef>
          </c:tx>
          <c:spPr>
            <a:ln w="635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NettoInnland!$D$63:$N$63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NettoInnland!$D$65:$N$65</c:f>
              <c:numCache>
                <c:formatCode>_-* #\ ##0_-;\-* #\ ##0_-;_-* "-"??_-;_-@_-</c:formatCode>
                <c:ptCount val="11"/>
                <c:pt idx="0">
                  <c:v>2072</c:v>
                </c:pt>
                <c:pt idx="1">
                  <c:v>2213</c:v>
                </c:pt>
                <c:pt idx="2">
                  <c:v>2527</c:v>
                </c:pt>
                <c:pt idx="3">
                  <c:v>2910</c:v>
                </c:pt>
                <c:pt idx="4">
                  <c:v>2611</c:v>
                </c:pt>
                <c:pt idx="5">
                  <c:v>2545</c:v>
                </c:pt>
                <c:pt idx="6">
                  <c:v>2855</c:v>
                </c:pt>
                <c:pt idx="7">
                  <c:v>2057</c:v>
                </c:pt>
                <c:pt idx="8">
                  <c:v>2314</c:v>
                </c:pt>
                <c:pt idx="9">
                  <c:v>1466</c:v>
                </c:pt>
                <c:pt idx="10">
                  <c:v>1151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788-47C2-A661-7BCBD1B1C024}"/>
            </c:ext>
          </c:extLst>
        </c:ser>
        <c:ser>
          <c:idx val="2"/>
          <c:order val="2"/>
          <c:tx>
            <c:strRef>
              <c:f>NettoInnland!$C$66</c:f>
              <c:strCache>
                <c:ptCount val="1"/>
                <c:pt idx="0">
                  <c:v>Fødselsoverskudd</c:v>
                </c:pt>
              </c:strCache>
            </c:strRef>
          </c:tx>
          <c:spPr>
            <a:ln w="635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NettoInnland!$D$63:$N$63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NettoInnland!$D$66:$N$66</c:f>
              <c:numCache>
                <c:formatCode>_-* #\ ##0_-;\-* #\ ##0_-;_-* "-"??_-;_-@_-</c:formatCode>
                <c:ptCount val="11"/>
                <c:pt idx="0">
                  <c:v>-501</c:v>
                </c:pt>
                <c:pt idx="1">
                  <c:v>-547</c:v>
                </c:pt>
                <c:pt idx="2">
                  <c:v>-573</c:v>
                </c:pt>
                <c:pt idx="3">
                  <c:v>-537</c:v>
                </c:pt>
                <c:pt idx="4">
                  <c:v>-632</c:v>
                </c:pt>
                <c:pt idx="5">
                  <c:v>-788</c:v>
                </c:pt>
                <c:pt idx="6">
                  <c:v>-637</c:v>
                </c:pt>
                <c:pt idx="7">
                  <c:v>-655</c:v>
                </c:pt>
                <c:pt idx="8">
                  <c:v>-688</c:v>
                </c:pt>
                <c:pt idx="9">
                  <c:v>-766</c:v>
                </c:pt>
                <c:pt idx="10">
                  <c:v>-935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788-47C2-A661-7BCBD1B1C0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6643616"/>
        <c:axId val="556647224"/>
      </c:lineChart>
      <c:catAx>
        <c:axId val="55664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56647224"/>
        <c:crosses val="autoZero"/>
        <c:auto val="1"/>
        <c:lblAlgn val="ctr"/>
        <c:lblOffset val="100"/>
        <c:noMultiLvlLbl val="0"/>
      </c:catAx>
      <c:valAx>
        <c:axId val="55664722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5664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nb-NO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flyttinger!$CN$6</c:f>
              <c:strCache>
                <c:ptCount val="1"/>
                <c:pt idx="0">
                  <c:v>Hedmark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flyttinger!$CO$5:$CW$5</c:f>
              <c:strCache>
                <c:ptCount val="9"/>
                <c:pt idx="0">
                  <c:v>0-5 år</c:v>
                </c:pt>
                <c:pt idx="1">
                  <c:v>6-15 år</c:v>
                </c:pt>
                <c:pt idx="2">
                  <c:v>16-19 år</c:v>
                </c:pt>
                <c:pt idx="3">
                  <c:v>20-29 år</c:v>
                </c:pt>
                <c:pt idx="4">
                  <c:v>30-39 år</c:v>
                </c:pt>
                <c:pt idx="5">
                  <c:v>40-49 år</c:v>
                </c:pt>
                <c:pt idx="6">
                  <c:v>50-59 år</c:v>
                </c:pt>
                <c:pt idx="7">
                  <c:v>60-66 år</c:v>
                </c:pt>
                <c:pt idx="8">
                  <c:v>67 år eller eldre</c:v>
                </c:pt>
              </c:strCache>
            </c:strRef>
          </c:cat>
          <c:val>
            <c:numRef>
              <c:f>flyttinger!$CO$6:$CW$6</c:f>
              <c:numCache>
                <c:formatCode>0</c:formatCode>
                <c:ptCount val="9"/>
                <c:pt idx="0">
                  <c:v>1460</c:v>
                </c:pt>
                <c:pt idx="1">
                  <c:v>358</c:v>
                </c:pt>
                <c:pt idx="2">
                  <c:v>-851</c:v>
                </c:pt>
                <c:pt idx="3">
                  <c:v>-4888</c:v>
                </c:pt>
                <c:pt idx="4">
                  <c:v>1570</c:v>
                </c:pt>
                <c:pt idx="5">
                  <c:v>985</c:v>
                </c:pt>
                <c:pt idx="6">
                  <c:v>803</c:v>
                </c:pt>
                <c:pt idx="7">
                  <c:v>647</c:v>
                </c:pt>
                <c:pt idx="8">
                  <c:v>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B2-4A84-9EC7-022D562441A0}"/>
            </c:ext>
          </c:extLst>
        </c:ser>
        <c:ser>
          <c:idx val="1"/>
          <c:order val="1"/>
          <c:tx>
            <c:strRef>
              <c:f>flyttinger!$CN$7</c:f>
              <c:strCache>
                <c:ptCount val="1"/>
                <c:pt idx="0">
                  <c:v>Oppland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flyttinger!$CO$5:$CW$5</c:f>
              <c:strCache>
                <c:ptCount val="9"/>
                <c:pt idx="0">
                  <c:v>0-5 år</c:v>
                </c:pt>
                <c:pt idx="1">
                  <c:v>6-15 år</c:v>
                </c:pt>
                <c:pt idx="2">
                  <c:v>16-19 år</c:v>
                </c:pt>
                <c:pt idx="3">
                  <c:v>20-29 år</c:v>
                </c:pt>
                <c:pt idx="4">
                  <c:v>30-39 år</c:v>
                </c:pt>
                <c:pt idx="5">
                  <c:v>40-49 år</c:v>
                </c:pt>
                <c:pt idx="6">
                  <c:v>50-59 år</c:v>
                </c:pt>
                <c:pt idx="7">
                  <c:v>60-66 år</c:v>
                </c:pt>
                <c:pt idx="8">
                  <c:v>67 år eller eldre</c:v>
                </c:pt>
              </c:strCache>
            </c:strRef>
          </c:cat>
          <c:val>
            <c:numRef>
              <c:f>flyttinger!$CO$7:$CW$7</c:f>
              <c:numCache>
                <c:formatCode>0</c:formatCode>
                <c:ptCount val="9"/>
                <c:pt idx="0">
                  <c:v>816</c:v>
                </c:pt>
                <c:pt idx="1">
                  <c:v>-188</c:v>
                </c:pt>
                <c:pt idx="2">
                  <c:v>-568</c:v>
                </c:pt>
                <c:pt idx="3">
                  <c:v>-5434</c:v>
                </c:pt>
                <c:pt idx="4">
                  <c:v>757</c:v>
                </c:pt>
                <c:pt idx="5">
                  <c:v>289</c:v>
                </c:pt>
                <c:pt idx="6">
                  <c:v>101</c:v>
                </c:pt>
                <c:pt idx="7">
                  <c:v>248</c:v>
                </c:pt>
                <c:pt idx="8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B2-4A84-9EC7-022D562441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1903120"/>
        <c:axId val="661903448"/>
      </c:barChart>
      <c:catAx>
        <c:axId val="66190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61903448"/>
        <c:crosses val="autoZero"/>
        <c:auto val="1"/>
        <c:lblAlgn val="ctr"/>
        <c:lblOffset val="100"/>
        <c:noMultiLvlLbl val="0"/>
      </c:catAx>
      <c:valAx>
        <c:axId val="66190344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61903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830575525885337"/>
          <c:y val="0.75154515691495349"/>
          <c:w val="0.10401650880596447"/>
          <c:h val="0.213431133136520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>
          <a:solidFill>
            <a:schemeClr val="tx1"/>
          </a:solidFill>
        </a:defRPr>
      </a:pPr>
      <a:endParaRPr lang="nb-NO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n-US" b="1"/>
              <a:t>Andel av befolkningen 0-19 år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'alder%_2019'!$B$27</c:f>
              <c:strCache>
                <c:ptCount val="1"/>
                <c:pt idx="0">
                  <c:v>Andel 0-19år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1B-41D6-A365-FA9BFC61466E}"/>
              </c:ext>
            </c:extLst>
          </c:dPt>
          <c:dPt>
            <c:idx val="16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71B-41D6-A365-FA9BFC61466E}"/>
              </c:ext>
            </c:extLst>
          </c:dPt>
          <c:cat>
            <c:strRef>
              <c:f>'alder%_2019'!$A$28:$A$45</c:f>
              <c:strCache>
                <c:ptCount val="18"/>
                <c:pt idx="0">
                  <c:v>Rogaland</c:v>
                </c:pt>
                <c:pt idx="1">
                  <c:v>Akershus</c:v>
                </c:pt>
                <c:pt idx="2">
                  <c:v>Vest-Agder</c:v>
                </c:pt>
                <c:pt idx="3">
                  <c:v>Sogn og Fjordane</c:v>
                </c:pt>
                <c:pt idx="4">
                  <c:v>Aust-Agder</c:v>
                </c:pt>
                <c:pt idx="5">
                  <c:v>Hordaland</c:v>
                </c:pt>
                <c:pt idx="6">
                  <c:v>Møre og Romsdal</c:v>
                </c:pt>
                <c:pt idx="7">
                  <c:v>Trøndelag</c:v>
                </c:pt>
                <c:pt idx="8">
                  <c:v>Buskerud</c:v>
                </c:pt>
                <c:pt idx="9">
                  <c:v>Vestfold</c:v>
                </c:pt>
                <c:pt idx="10">
                  <c:v>Østfold</c:v>
                </c:pt>
                <c:pt idx="11">
                  <c:v>Finmark</c:v>
                </c:pt>
                <c:pt idx="12">
                  <c:v>Troms</c:v>
                </c:pt>
                <c:pt idx="13">
                  <c:v>Nordland</c:v>
                </c:pt>
                <c:pt idx="14">
                  <c:v>Telemark</c:v>
                </c:pt>
                <c:pt idx="15">
                  <c:v>Oppland</c:v>
                </c:pt>
                <c:pt idx="16">
                  <c:v>Hedmark</c:v>
                </c:pt>
                <c:pt idx="17">
                  <c:v>Oslo</c:v>
                </c:pt>
              </c:strCache>
            </c:strRef>
          </c:cat>
          <c:val>
            <c:numRef>
              <c:f>'alder%_2019'!$B$28:$B$45</c:f>
              <c:numCache>
                <c:formatCode>0%</c:formatCode>
                <c:ptCount val="18"/>
                <c:pt idx="0">
                  <c:v>0.26197824469046826</c:v>
                </c:pt>
                <c:pt idx="1">
                  <c:v>0.2565991779570711</c:v>
                </c:pt>
                <c:pt idx="2">
                  <c:v>0.25224293535335229</c:v>
                </c:pt>
                <c:pt idx="3">
                  <c:v>0.24552261919944612</c:v>
                </c:pt>
                <c:pt idx="4">
                  <c:v>0.24371254940291531</c:v>
                </c:pt>
                <c:pt idx="5">
                  <c:v>0.24211098294549996</c:v>
                </c:pt>
                <c:pt idx="6">
                  <c:v>0.23886552722011214</c:v>
                </c:pt>
                <c:pt idx="7">
                  <c:v>0.23356678015773821</c:v>
                </c:pt>
                <c:pt idx="8">
                  <c:v>0.23338678005848532</c:v>
                </c:pt>
                <c:pt idx="9">
                  <c:v>0.2298966854921578</c:v>
                </c:pt>
                <c:pt idx="10">
                  <c:v>0.22974926055391234</c:v>
                </c:pt>
                <c:pt idx="11">
                  <c:v>0.22657351875041193</c:v>
                </c:pt>
                <c:pt idx="12">
                  <c:v>0.22592433104867166</c:v>
                </c:pt>
                <c:pt idx="13">
                  <c:v>0.22520286788421637</c:v>
                </c:pt>
                <c:pt idx="14">
                  <c:v>0.22339860833842995</c:v>
                </c:pt>
                <c:pt idx="15">
                  <c:v>0.2165870901369068</c:v>
                </c:pt>
                <c:pt idx="16">
                  <c:v>0.2137928938330142</c:v>
                </c:pt>
                <c:pt idx="17">
                  <c:v>0.21303358974321326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1B-41D6-A365-FA9BFC6146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80303224"/>
        <c:axId val="580306832"/>
      </c:barChart>
      <c:catAx>
        <c:axId val="5803032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nb-NO"/>
          </a:p>
        </c:txPr>
        <c:crossAx val="580306832"/>
        <c:crosses val="autoZero"/>
        <c:auto val="1"/>
        <c:lblAlgn val="ctr"/>
        <c:lblOffset val="100"/>
        <c:tickLblSkip val="1"/>
        <c:noMultiLvlLbl val="0"/>
      </c:catAx>
      <c:valAx>
        <c:axId val="580306832"/>
        <c:scaling>
          <c:orientation val="minMax"/>
          <c:max val="0.28000000000000003"/>
          <c:min val="0"/>
        </c:scaling>
        <c:delete val="0"/>
        <c:axPos val="t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nb-NO"/>
          </a:p>
        </c:txPr>
        <c:crossAx val="580303224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</a:defRPr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n-US" b="1" dirty="0" err="1"/>
              <a:t>Andel</a:t>
            </a:r>
            <a:r>
              <a:rPr lang="en-US" b="1" dirty="0"/>
              <a:t> </a:t>
            </a:r>
            <a:r>
              <a:rPr lang="en-US" b="1" dirty="0" err="1"/>
              <a:t>av</a:t>
            </a:r>
            <a:r>
              <a:rPr lang="en-US" b="1" dirty="0"/>
              <a:t> </a:t>
            </a:r>
            <a:r>
              <a:rPr lang="en-US" b="1" dirty="0" err="1"/>
              <a:t>befolkningen</a:t>
            </a:r>
            <a:r>
              <a:rPr lang="en-US" b="1" dirty="0"/>
              <a:t> 70+</a:t>
            </a:r>
          </a:p>
        </c:rich>
      </c:tx>
      <c:layout>
        <c:manualLayout>
          <c:xMode val="edge"/>
          <c:yMode val="edge"/>
          <c:x val="0.37347213809812241"/>
          <c:y val="1.2498827209782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'alder%_2019'!$E$27</c:f>
              <c:strCache>
                <c:ptCount val="1"/>
                <c:pt idx="0">
                  <c:v>Andel 70+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EBE-4146-8105-6A93EE98C368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EBE-4146-8105-6A93EE98C368}"/>
              </c:ext>
            </c:extLst>
          </c:dPt>
          <c:cat>
            <c:strRef>
              <c:f>'alder%_2019'!$D$28:$D$45</c:f>
              <c:strCache>
                <c:ptCount val="18"/>
                <c:pt idx="0">
                  <c:v>Hedmark</c:v>
                </c:pt>
                <c:pt idx="1">
                  <c:v>Oppland</c:v>
                </c:pt>
                <c:pt idx="2">
                  <c:v>Telemark</c:v>
                </c:pt>
                <c:pt idx="3">
                  <c:v>Nordland</c:v>
                </c:pt>
                <c:pt idx="4">
                  <c:v>Sogn og Fjordane</c:v>
                </c:pt>
                <c:pt idx="5">
                  <c:v>Østfold</c:v>
                </c:pt>
                <c:pt idx="6">
                  <c:v>Vestfold</c:v>
                </c:pt>
                <c:pt idx="7">
                  <c:v>Møre og Romsdal</c:v>
                </c:pt>
                <c:pt idx="8">
                  <c:v>Buskerud</c:v>
                </c:pt>
                <c:pt idx="9">
                  <c:v>Aust-Agder</c:v>
                </c:pt>
                <c:pt idx="10">
                  <c:v>Troms</c:v>
                </c:pt>
                <c:pt idx="11">
                  <c:v>Trøndelag</c:v>
                </c:pt>
                <c:pt idx="12">
                  <c:v>Finmark</c:v>
                </c:pt>
                <c:pt idx="13">
                  <c:v>Hordaland</c:v>
                </c:pt>
                <c:pt idx="14">
                  <c:v>Vest-Agder</c:v>
                </c:pt>
                <c:pt idx="15">
                  <c:v>Akershus</c:v>
                </c:pt>
                <c:pt idx="16">
                  <c:v>Rogaland</c:v>
                </c:pt>
                <c:pt idx="17">
                  <c:v>Oslo</c:v>
                </c:pt>
              </c:strCache>
            </c:strRef>
          </c:cat>
          <c:val>
            <c:numRef>
              <c:f>'alder%_2019'!$E$28:$E$45</c:f>
              <c:numCache>
                <c:formatCode>0%</c:formatCode>
                <c:ptCount val="18"/>
                <c:pt idx="0">
                  <c:v>0.15562850166661601</c:v>
                </c:pt>
                <c:pt idx="1">
                  <c:v>0.15241763169695852</c:v>
                </c:pt>
                <c:pt idx="2">
                  <c:v>0.14455509525842672</c:v>
                </c:pt>
                <c:pt idx="3">
                  <c:v>0.14383795221562545</c:v>
                </c:pt>
                <c:pt idx="4">
                  <c:v>0.1415089183231002</c:v>
                </c:pt>
                <c:pt idx="5">
                  <c:v>0.13586649636999193</c:v>
                </c:pt>
                <c:pt idx="6">
                  <c:v>0.1355674332279212</c:v>
                </c:pt>
                <c:pt idx="7">
                  <c:v>0.13531681437270152</c:v>
                </c:pt>
                <c:pt idx="8">
                  <c:v>0.1300344696060011</c:v>
                </c:pt>
                <c:pt idx="9">
                  <c:v>0.1278993667927415</c:v>
                </c:pt>
                <c:pt idx="10">
                  <c:v>0.12509419743782968</c:v>
                </c:pt>
                <c:pt idx="11">
                  <c:v>0.12375339395767788</c:v>
                </c:pt>
                <c:pt idx="12">
                  <c:v>0.12283661767613524</c:v>
                </c:pt>
                <c:pt idx="13">
                  <c:v>0.11672561225559824</c:v>
                </c:pt>
                <c:pt idx="14">
                  <c:v>0.1165899919504875</c:v>
                </c:pt>
                <c:pt idx="15">
                  <c:v>0.11245002443694867</c:v>
                </c:pt>
                <c:pt idx="16">
                  <c:v>0.10070345250959731</c:v>
                </c:pt>
                <c:pt idx="17">
                  <c:v>8.7446095928324655E-2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BE-4146-8105-6A93EE98C3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81775480"/>
        <c:axId val="581767280"/>
      </c:barChart>
      <c:catAx>
        <c:axId val="58177548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nb-NO"/>
          </a:p>
        </c:txPr>
        <c:crossAx val="581767280"/>
        <c:crosses val="autoZero"/>
        <c:auto val="1"/>
        <c:lblAlgn val="ctr"/>
        <c:lblOffset val="100"/>
        <c:tickLblSkip val="1"/>
        <c:noMultiLvlLbl val="0"/>
      </c:catAx>
      <c:valAx>
        <c:axId val="581767280"/>
        <c:scaling>
          <c:orientation val="minMax"/>
          <c:max val="0.16000000000000003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nb-NO"/>
          </a:p>
        </c:txPr>
        <c:crossAx val="581775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</a:defRPr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0.86422</cdr:x>
      <cdr:y>0.31347</cdr:y>
    </cdr:from>
    <cdr:to>
      <cdr:x>0.97953</cdr:x>
      <cdr:y>0.38342</cdr:y>
    </cdr:to>
    <cdr:sp macro="" textlink="">
      <cdr:nvSpPr>
        <cdr:cNvPr id="2" name="TekstSylinder 1"/>
        <cdr:cNvSpPr txBox="1"/>
      </cdr:nvSpPr>
      <cdr:spPr>
        <a:xfrm xmlns:a="http://schemas.openxmlformats.org/drawingml/2006/main">
          <a:off x="9401907" y="1418493"/>
          <a:ext cx="1254370" cy="316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b-NO" sz="1600" b="1" dirty="0"/>
            <a:t>Innvandring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0.88657</cdr:x>
      <cdr:y>0.7641</cdr:y>
    </cdr:from>
    <cdr:to>
      <cdr:x>0.95667</cdr:x>
      <cdr:y>0.95066</cdr:y>
    </cdr:to>
    <cdr:sp macro="" textlink="">
      <cdr:nvSpPr>
        <cdr:cNvPr id="2" name="TekstSylinder 1"/>
        <cdr:cNvSpPr txBox="1"/>
      </cdr:nvSpPr>
      <cdr:spPr>
        <a:xfrm xmlns:a="http://schemas.openxmlformats.org/drawingml/2006/main">
          <a:off x="9322837" y="3324874"/>
          <a:ext cx="737118" cy="8117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b-NO" sz="1500" dirty="0"/>
            <a:t>+ 589</a:t>
          </a:r>
        </a:p>
        <a:p xmlns:a="http://schemas.openxmlformats.org/drawingml/2006/main">
          <a:endParaRPr lang="nb-NO" sz="1500" dirty="0"/>
        </a:p>
        <a:p xmlns:a="http://schemas.openxmlformats.org/drawingml/2006/main">
          <a:r>
            <a:rPr lang="nb-NO" sz="1500" dirty="0"/>
            <a:t>- 3 921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933E9-1C35-40F1-9205-64E13D40DFBB}" type="datetimeFigureOut">
              <a:rPr lang="nb-NO" smtClean="0"/>
              <a:t>05.12.2019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79D63-B80B-4730-B4DD-8675DE5E68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0366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FAE5F-B21A-4CBE-871F-6C92F4044232}" type="datetimeFigureOut">
              <a:rPr lang="nb-NO" smtClean="0"/>
              <a:t>05.12.2019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B6F14-CBAC-48E5-B901-8EEDA94E91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1437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Visjon: Vi skal inspirere unge til å tenke nytt og til å skape verdier (bilde</a:t>
            </a:r>
            <a:r>
              <a:rPr lang="nb-NO" b="1" baseline="0" dirty="0"/>
              <a:t>) </a:t>
            </a:r>
          </a:p>
          <a:p>
            <a:endParaRPr lang="nb-NO" altLang="nb-NO" b="1" baseline="0" dirty="0">
              <a:latin typeface="Verdana" panose="020B0604030504040204" pitchFamily="34" charset="0"/>
            </a:endParaRPr>
          </a:p>
          <a:p>
            <a:pPr defTabSz="914313">
              <a:defRPr/>
            </a:pPr>
            <a:r>
              <a:rPr lang="nb-NO" b="1" dirty="0"/>
              <a:t>Ungt Entreprenørskap</a:t>
            </a:r>
            <a:r>
              <a:rPr lang="nb-NO" dirty="0"/>
              <a:t> (UE) er en ideell, landsdekkende organisasjon som i samspill med utdanningssystemet, næringslivet og andre aktører jobber for å utvikle barn og unges kreativitet, skaperglede og tro på seg selv. Vi vil være brobyggeren mellom skole og arbeids- og næringsliv.</a:t>
            </a:r>
          </a:p>
          <a:p>
            <a:r>
              <a:rPr lang="nb-NO" dirty="0"/>
              <a:t>Inspirere til verdiskaping i sosial, kulturell og økonomisk sammenheng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5BDB2-E2C4-4228-B614-88361AF4F289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3267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Enkelt og praktisk EB, Heidal skule, 2017-2018</a:t>
            </a:r>
          </a:p>
          <a:p>
            <a:r>
              <a:rPr lang="nb-NO" dirty="0"/>
              <a:t>Lagde</a:t>
            </a:r>
            <a:r>
              <a:rPr lang="nb-NO" baseline="0" dirty="0"/>
              <a:t> handtak som skulle </a:t>
            </a:r>
            <a:r>
              <a:rPr lang="nb-NO" baseline="0" dirty="0" err="1"/>
              <a:t>gjere</a:t>
            </a:r>
            <a:r>
              <a:rPr lang="nb-NO" baseline="0" dirty="0"/>
              <a:t> det </a:t>
            </a:r>
            <a:r>
              <a:rPr lang="nb-NO" baseline="0" dirty="0" err="1"/>
              <a:t>enklare</a:t>
            </a:r>
            <a:r>
              <a:rPr lang="nb-NO" baseline="0" dirty="0"/>
              <a:t> å bære tunge </a:t>
            </a:r>
            <a:r>
              <a:rPr lang="nb-NO" baseline="0" dirty="0" err="1"/>
              <a:t>bæreposar</a:t>
            </a:r>
            <a:r>
              <a:rPr lang="nb-NO" baseline="0" dirty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5BDB2-E2C4-4228-B614-88361AF4F289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1499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Nudelsaks EB, Otta u.s.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5BDB2-E2C4-4228-B614-88361AF4F289}" type="slidenum">
              <a:rPr lang="nb-NO" smtClean="0"/>
              <a:pPr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7676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Mork EB fra Buskerud lagde spiselig bestikk.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5BDB2-E2C4-4228-B614-88361AF4F289}" type="slidenum">
              <a:rPr lang="nb-NO" smtClean="0"/>
              <a:pPr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1945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5BDB2-E2C4-4228-B614-88361AF4F289}" type="slidenum">
              <a:rPr lang="nb-NO" smtClean="0"/>
              <a:pPr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056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1597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5BDB2-E2C4-4228-B614-88361AF4F289}" type="slidenum">
              <a:rPr lang="nb-NO" smtClean="0"/>
              <a:pPr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2200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Resultater – for ungdomsbedrifter som har jobbet mer enn 100t</a:t>
            </a:r>
          </a:p>
          <a:p>
            <a:r>
              <a:rPr lang="nb-NO" baseline="0" dirty="0"/>
              <a:t>Gir flere grundere – men bygger også kompetanse som er viktig i eksisterende bedrifter – </a:t>
            </a:r>
            <a:r>
              <a:rPr lang="nb-NO" baseline="0" dirty="0" err="1"/>
              <a:t>intraprenørskap</a:t>
            </a:r>
            <a:r>
              <a:rPr lang="nb-NO" baseline="0" dirty="0"/>
              <a:t>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5BDB2-E2C4-4228-B614-88361AF4F289}" type="slidenum">
              <a:rPr lang="nb-NO" smtClean="0"/>
              <a:pPr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6282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Jeløya</a:t>
            </a:r>
          </a:p>
          <a:p>
            <a:pPr marL="228600" lvl="1" indent="0">
              <a:buNone/>
            </a:pPr>
            <a:r>
              <a:rPr lang="nb-NO" sz="1600" dirty="0"/>
              <a:t>Tverrpolitisk støtte til Ungt Entreprenørskap, med spesiell omtale i regjeringsplattformen: </a:t>
            </a:r>
          </a:p>
          <a:p>
            <a:pPr marL="228600" lvl="1" indent="0">
              <a:buNone/>
            </a:pPr>
            <a:endParaRPr lang="nb-NO" sz="1600" dirty="0"/>
          </a:p>
          <a:p>
            <a:pPr marL="228600" lvl="1" indent="0">
              <a:buNone/>
            </a:pPr>
            <a:r>
              <a:rPr lang="nb-NO" sz="1600" b="1" u="sng" dirty="0"/>
              <a:t>Næring og fiskeri: </a:t>
            </a:r>
          </a:p>
          <a:p>
            <a:pPr marL="228600" lvl="1" indent="0">
              <a:buNone/>
            </a:pPr>
            <a:r>
              <a:rPr lang="nb-NO" sz="1400" dirty="0"/>
              <a:t>Integrere entreprenørskap bedre i hele utdanningsløpet. </a:t>
            </a:r>
          </a:p>
          <a:p>
            <a:pPr marL="228600" lvl="1" indent="0">
              <a:buNone/>
            </a:pPr>
            <a:endParaRPr lang="nb-NO" sz="1400" b="1" u="sng" dirty="0"/>
          </a:p>
          <a:p>
            <a:pPr marL="228600" lvl="1" indent="0">
              <a:buNone/>
            </a:pPr>
            <a:r>
              <a:rPr lang="nb-NO" sz="1600" b="1" u="sng" dirty="0"/>
              <a:t>Kunnskap og integrering:</a:t>
            </a:r>
            <a:endParaRPr lang="nb-NO" sz="1600" b="1" dirty="0"/>
          </a:p>
          <a:p>
            <a:pPr marL="228600" lvl="1" indent="0">
              <a:buNone/>
            </a:pPr>
            <a:r>
              <a:rPr lang="nb-NO" sz="1400" dirty="0"/>
              <a:t>Øke innovasjons- og entreprenørskapskompetansen i hele utdanningsløpet. </a:t>
            </a:r>
          </a:p>
          <a:p>
            <a:pPr marL="228600" lvl="1" indent="0">
              <a:buNone/>
            </a:pPr>
            <a:r>
              <a:rPr lang="nb-NO" sz="1400" dirty="0"/>
              <a:t>Styrke Ungt Entreprenørskap som en viktig arena for samarbeid med arbeidslivet</a:t>
            </a:r>
            <a:r>
              <a:rPr lang="nb-NO" sz="1600" dirty="0"/>
              <a:t>. </a:t>
            </a:r>
          </a:p>
          <a:p>
            <a:r>
              <a:rPr lang="nb-NO" dirty="0"/>
              <a:t>plattformen 2018</a:t>
            </a:r>
          </a:p>
        </p:txBody>
      </p:sp>
    </p:spTree>
    <p:extLst>
      <p:ext uri="{BB962C8B-B14F-4D97-AF65-F5344CB8AC3E}">
        <p14:creationId xmlns:p14="http://schemas.microsoft.com/office/powerpoint/2010/main" val="312969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53241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N: Entreprenørskap i hele utdanningsløpet står svært tydelig inn i regjeringsplattformen- hvor interessert/engasjert er deres dept. i entreprenørskap i dag?</a:t>
            </a:r>
          </a:p>
          <a:p>
            <a:r>
              <a:rPr lang="nb-NO" dirty="0"/>
              <a:t> </a:t>
            </a:r>
          </a:p>
          <a:p>
            <a:r>
              <a:rPr lang="nb-NO" dirty="0"/>
              <a:t> F: Hvordan tenker dere at vi kan samarbeide bedre fremover?</a:t>
            </a:r>
          </a:p>
          <a:p>
            <a:r>
              <a:rPr lang="nb-NO" dirty="0"/>
              <a:t> </a:t>
            </a:r>
          </a:p>
          <a:p>
            <a:r>
              <a:rPr lang="nb-NO" dirty="0"/>
              <a:t>V: Er det viktig å ha ideelle organisasjoner som bidrar til deres mål i utdanningen?</a:t>
            </a:r>
          </a:p>
          <a:p>
            <a:r>
              <a:rPr lang="nb-NO" dirty="0"/>
              <a:t> </a:t>
            </a:r>
          </a:p>
          <a:p>
            <a:r>
              <a:rPr lang="nb-NO" dirty="0"/>
              <a:t>K: Hvordan kan vår bidrag inn i utdanningen hjelper dere å nå deres mål?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8731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139268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879" indent="-285722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2891" indent="-228578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047" indent="-228578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203" indent="-228578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fld id="{07340CD8-FE24-4123-8EDD-D8AA54C7A1BC}" type="slidenum">
              <a:rPr lang="nb-NO" altLang="nb-NO">
                <a:latin typeface="Calibri" panose="020F0502020204030204" pitchFamily="34" charset="0"/>
              </a:rPr>
              <a:pPr/>
              <a:t>6</a:t>
            </a:fld>
            <a:endParaRPr lang="nb-NO" altLang="nb-N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108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18163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Landsbysnacks</a:t>
            </a:r>
            <a:r>
              <a:rPr lang="nb-NO" baseline="0" dirty="0"/>
              <a:t> UB, Dokka </a:t>
            </a:r>
            <a:r>
              <a:rPr lang="nb-NO" baseline="0" dirty="0" err="1"/>
              <a:t>vgs</a:t>
            </a:r>
            <a:r>
              <a:rPr lang="nb-NO" baseline="0" dirty="0"/>
              <a:t>, 2018-2019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391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>
                <a:solidFill>
                  <a:schemeClr val="accent4"/>
                </a:solidFill>
              </a:rPr>
              <a:t>Load Padding UB 2017-2018:</a:t>
            </a:r>
            <a:r>
              <a:rPr lang="nb-NO" baseline="0" dirty="0">
                <a:solidFill>
                  <a:schemeClr val="accent4"/>
                </a:solidFill>
              </a:rPr>
              <a:t> </a:t>
            </a:r>
            <a:r>
              <a:rPr lang="nb-NO" dirty="0">
                <a:solidFill>
                  <a:schemeClr val="accent4"/>
                </a:solidFill>
              </a:rPr>
              <a:t>Vår </a:t>
            </a:r>
            <a:r>
              <a:rPr lang="nb-NO" dirty="0" err="1">
                <a:solidFill>
                  <a:schemeClr val="accent4"/>
                </a:solidFill>
              </a:rPr>
              <a:t>padding</a:t>
            </a:r>
            <a:r>
              <a:rPr lang="nb-NO" dirty="0">
                <a:solidFill>
                  <a:schemeClr val="accent4"/>
                </a:solidFill>
              </a:rPr>
              <a:t> er enkel å benytte og den beskytter godset man transporterer for skader, samt spennbåndet for rifter. I tillegg er den med å sikre bedre friksjon mellom spennbåndet og godset. Våre mål er å beskytte godset og spennbåndet, samt minske trafikkuhell med sammenheng av dårlig lastsikringsutstyr. </a:t>
            </a:r>
          </a:p>
          <a:p>
            <a:pPr marL="0" indent="0">
              <a:buNone/>
            </a:pPr>
            <a:endParaRPr lang="nb-NO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020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Strømløs</a:t>
            </a:r>
            <a:r>
              <a:rPr lang="nb-NO" baseline="0" dirty="0"/>
              <a:t> UB, Raufoss </a:t>
            </a:r>
            <a:r>
              <a:rPr lang="nb-NO" baseline="0" dirty="0" err="1"/>
              <a:t>vgs</a:t>
            </a:r>
            <a:r>
              <a:rPr lang="nb-NO" baseline="0" dirty="0"/>
              <a:t>, 2018-2019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5BDB2-E2C4-4228-B614-88361AF4F289}" type="slidenum">
              <a:rPr lang="nb-NO" smtClean="0"/>
              <a:pPr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119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Animal </a:t>
            </a:r>
            <a:r>
              <a:rPr lang="nb-NO" dirty="0" err="1"/>
              <a:t>Rescue</a:t>
            </a:r>
            <a:r>
              <a:rPr lang="nb-NO" dirty="0"/>
              <a:t> UB, </a:t>
            </a:r>
            <a:r>
              <a:rPr lang="nb-NO" dirty="0" err="1"/>
              <a:t>Storsteigen</a:t>
            </a:r>
            <a:r>
              <a:rPr lang="nb-NO" baseline="0" dirty="0"/>
              <a:t> </a:t>
            </a:r>
            <a:r>
              <a:rPr lang="nb-NO" baseline="0" dirty="0" err="1"/>
              <a:t>vgs</a:t>
            </a:r>
            <a:r>
              <a:rPr lang="nb-NO" baseline="0" dirty="0"/>
              <a:t>, 2018-2019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5BDB2-E2C4-4228-B614-88361AF4F289}" type="slidenum">
              <a:rPr lang="nb-NO" smtClean="0"/>
              <a:pPr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6486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89D73-452A-4F7E-9C4D-BC2D10DAF758}" type="slidenum">
              <a:rPr lang="nb-NO" smtClean="0"/>
              <a:pPr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1717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27610-D7B9-AE42-B107-DA0E3EF5C8CB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16456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27610-D7B9-AE42-B107-DA0E3EF5C8CB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3507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5BDB2-E2C4-4228-B614-88361AF4F289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503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Vårt samfunnsoppdrag omfatter følgende områder: Arbeidstrening, Økonomisk kompetanse, Entreprenørskap</a:t>
            </a:r>
          </a:p>
          <a:p>
            <a:r>
              <a:rPr lang="nb-NO" dirty="0"/>
              <a:t>UEs pedagogiske plattform – basert på VEKST-kriterier</a:t>
            </a:r>
          </a:p>
          <a:p>
            <a:pPr defTabSz="947867">
              <a:defRPr/>
            </a:pPr>
            <a:r>
              <a:rPr lang="nb-NO" dirty="0"/>
              <a:t>De unge bli klare over de store mulighetene som finnes foran dem;  hvordan de kan starte egne bedrifter, hvordan de kan komme opp med nye ideer, og hvordan de kan bidra positivt til lokalsamfunnet. Det krever ferdigheter som å ta initiativ, kreativ problemløsning, akseptere at feil er en del av vekstprosessen, ledelsesevner, risikotaking, motstand, erfaring med å jobbe med andre og tilpasningsevner i et miljø som er i stadig endring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BFFEC-48AA-434F-AE4B-A2D2953AA381}" type="slidenum">
              <a:rPr lang="nb-NO" altLang="nb-NO" smtClean="0"/>
              <a:pPr>
                <a:defRPr/>
              </a:pPr>
              <a:t>12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16283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86377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nb-NO" dirty="0">
                <a:ea typeface="Verdana" pitchFamily="34" charset="0"/>
                <a:cs typeface="Verdana" pitchFamily="34" charset="0"/>
              </a:rPr>
              <a:t>Skolens 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legitimitet</a:t>
            </a:r>
            <a:r>
              <a:rPr lang="nb-NO" b="1" dirty="0">
                <a:solidFill>
                  <a:srgbClr val="A5002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nb-NO" dirty="0">
                <a:ea typeface="Verdana" pitchFamily="34" charset="0"/>
                <a:cs typeface="Verdana" pitchFamily="34" charset="0"/>
              </a:rPr>
              <a:t>og 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relevans</a:t>
            </a:r>
            <a:r>
              <a:rPr lang="nb-NO" dirty="0">
                <a:ea typeface="Verdana" pitchFamily="34" charset="0"/>
                <a:cs typeface="Verdana" pitchFamily="34" charset="0"/>
              </a:rPr>
              <a:t> – samfunnsoppdraget</a:t>
            </a:r>
          </a:p>
          <a:p>
            <a:pPr>
              <a:lnSpc>
                <a:spcPct val="80000"/>
              </a:lnSpc>
              <a:buNone/>
            </a:pPr>
            <a:endParaRPr lang="nb-NO" dirty="0">
              <a:ea typeface="Verdana" pitchFamily="34" charset="0"/>
              <a:cs typeface="Verdana" pitchFamily="34" charset="0"/>
            </a:endParaRP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nb-NO" b="1" dirty="0">
                <a:solidFill>
                  <a:schemeClr val="accent2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Framtid</a:t>
            </a:r>
            <a:r>
              <a:rPr lang="nb-NO" dirty="0">
                <a:ea typeface="Verdana" pitchFamily="34" charset="0"/>
                <a:cs typeface="Verdana" pitchFamily="34" charset="0"/>
              </a:rPr>
              <a:t>sbehovene</a:t>
            </a:r>
          </a:p>
          <a:p>
            <a:pPr>
              <a:lnSpc>
                <a:spcPct val="80000"/>
              </a:lnSpc>
              <a:buNone/>
            </a:pPr>
            <a:endParaRPr lang="nb-NO" dirty="0">
              <a:ea typeface="Verdana" pitchFamily="34" charset="0"/>
              <a:cs typeface="Verdana" pitchFamily="34" charset="0"/>
            </a:endParaRP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nb-NO" dirty="0">
                <a:ea typeface="Verdana" pitchFamily="34" charset="0"/>
                <a:cs typeface="Verdana" pitchFamily="34" charset="0"/>
              </a:rPr>
              <a:t>Utgangspunkt for et 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nødvendig</a:t>
            </a:r>
            <a:r>
              <a:rPr lang="nb-NO" dirty="0">
                <a:ea typeface="Verdana" pitchFamily="34" charset="0"/>
                <a:cs typeface="Verdana" pitchFamily="34" charset="0"/>
              </a:rPr>
              <a:t> pedagogisk utviklingsarbeid i skole</a:t>
            </a:r>
          </a:p>
          <a:p>
            <a:pPr>
              <a:lnSpc>
                <a:spcPct val="80000"/>
              </a:lnSpc>
              <a:buNone/>
            </a:pPr>
            <a:endParaRPr lang="nb-NO" dirty="0">
              <a:ea typeface="Verdana" pitchFamily="34" charset="0"/>
              <a:cs typeface="Verdana" pitchFamily="34" charset="0"/>
            </a:endParaRP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nb-NO" dirty="0">
                <a:ea typeface="Verdana" pitchFamily="34" charset="0"/>
                <a:cs typeface="Verdana" pitchFamily="34" charset="0"/>
              </a:rPr>
              <a:t>Utgangspunkt for et mer 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variert læringsmiljø</a:t>
            </a:r>
            <a:r>
              <a:rPr lang="nb-NO" dirty="0">
                <a:ea typeface="Verdana" pitchFamily="34" charset="0"/>
                <a:cs typeface="Verdana" pitchFamily="34" charset="0"/>
              </a:rPr>
              <a:t> – bedre tilpasset opplæring</a:t>
            </a:r>
          </a:p>
          <a:p>
            <a:pPr>
              <a:lnSpc>
                <a:spcPct val="80000"/>
              </a:lnSpc>
              <a:buNone/>
            </a:pPr>
            <a:endParaRPr lang="nb-NO" dirty="0">
              <a:ea typeface="Verdana" pitchFamily="34" charset="0"/>
              <a:cs typeface="Verdana" pitchFamily="34" charset="0"/>
            </a:endParaRP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nb-NO" dirty="0">
                <a:ea typeface="Verdana" pitchFamily="34" charset="0"/>
                <a:cs typeface="Verdana" pitchFamily="34" charset="0"/>
              </a:rPr>
              <a:t>Utgangspunkt for en mer motiverende og </a:t>
            </a:r>
            <a:r>
              <a:rPr lang="nb-NO" b="1" dirty="0">
                <a:solidFill>
                  <a:srgbClr val="00B0F0"/>
                </a:solidFill>
                <a:ea typeface="Verdana" pitchFamily="34" charset="0"/>
                <a:cs typeface="Verdana" pitchFamily="34" charset="0"/>
              </a:rPr>
              <a:t>virkelighetsnær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 læring</a:t>
            </a:r>
            <a:r>
              <a:rPr lang="nb-NO" dirty="0">
                <a:solidFill>
                  <a:schemeClr val="accent2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nb-NO" dirty="0">
                <a:ea typeface="Verdana" pitchFamily="34" charset="0"/>
                <a:cs typeface="Verdana" pitchFamily="34" charset="0"/>
              </a:rPr>
              <a:t>for elever, studenter og lærere</a:t>
            </a:r>
          </a:p>
          <a:p>
            <a:pPr marL="0" indent="0">
              <a:lnSpc>
                <a:spcPct val="80000"/>
              </a:lnSpc>
              <a:buNone/>
            </a:pPr>
            <a:endParaRPr lang="nb-NO" dirty="0">
              <a:ea typeface="Verdana" pitchFamily="34" charset="0"/>
              <a:cs typeface="Verdana" pitchFamily="34" charset="0"/>
            </a:endParaRPr>
          </a:p>
          <a:p>
            <a:pPr>
              <a:lnSpc>
                <a:spcPct val="80000"/>
              </a:lnSpc>
              <a:buBlip>
                <a:blip r:embed="rId3"/>
              </a:buBlip>
            </a:pPr>
            <a:r>
              <a:rPr lang="nb-NO" b="1" dirty="0">
                <a:solidFill>
                  <a:schemeClr val="accent2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Brobygging</a:t>
            </a:r>
            <a:r>
              <a:rPr lang="nb-NO" dirty="0">
                <a:ea typeface="Verdana" pitchFamily="34" charset="0"/>
                <a:cs typeface="Verdana" pitchFamily="34" charset="0"/>
              </a:rPr>
              <a:t> mellom utdanning og samfunnet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5BDB2-E2C4-4228-B614-88361AF4F289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8436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Vår verktøykasse</a:t>
            </a:r>
          </a:p>
        </p:txBody>
      </p:sp>
    </p:spTree>
    <p:extLst>
      <p:ext uri="{BB962C8B-B14F-4D97-AF65-F5344CB8AC3E}">
        <p14:creationId xmlns:p14="http://schemas.microsoft.com/office/powerpoint/2010/main" val="2656653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5BDB2-E2C4-4228-B614-88361AF4F289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2846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87338" y="808038"/>
            <a:ext cx="7185026" cy="40417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dirty="0">
                <a:ea typeface="Verdana" pitchFamily="34" charset="0"/>
                <a:cs typeface="Verdana" pitchFamily="34" charset="0"/>
              </a:rPr>
              <a:t>Vårt Lokalsamfunn </a:t>
            </a:r>
            <a:r>
              <a:rPr lang="nb-NO" sz="1200" dirty="0">
                <a:ea typeface="Verdana" pitchFamily="34" charset="0"/>
                <a:cs typeface="Verdana" pitchFamily="34" charset="0"/>
              </a:rPr>
              <a:t>er rettet mot 4.–5. trinn. Programmet gir elevene innsikt i hvordan lokalt næringsliv og offentlig forvaltning påvirker deres hverdag. Det styrker også deres lokale identitet og viser hvordan de selv kan bidra til å styrke sitt eget lokalmiljø.</a:t>
            </a:r>
          </a:p>
          <a:p>
            <a:endParaRPr lang="nb-NO" dirty="0"/>
          </a:p>
          <a:p>
            <a:r>
              <a:rPr lang="nb-NO" dirty="0"/>
              <a:t>Omfang: 5 temaer à ca. en time</a:t>
            </a:r>
          </a:p>
          <a:p>
            <a:r>
              <a:rPr lang="nb-NO" dirty="0"/>
              <a:t>Gjennomføres av ekstern veileder i samarbeid med klassens lærer</a:t>
            </a:r>
          </a:p>
          <a:p>
            <a:r>
              <a:rPr lang="nb-NO" dirty="0"/>
              <a:t>Tilrettelagt for 4.-5. trinn</a:t>
            </a:r>
          </a:p>
          <a:p>
            <a:endParaRPr lang="nb-NO" dirty="0"/>
          </a:p>
          <a:p>
            <a:r>
              <a:rPr lang="nb-NO" dirty="0"/>
              <a:t>Programmet er basert erfaringslæring, refleksjon og diskusjon</a:t>
            </a:r>
          </a:p>
          <a:p>
            <a:r>
              <a:rPr lang="nb-NO" sz="1200" dirty="0"/>
              <a:t>Forbereder gjennomføringen sammen med skole og UE</a:t>
            </a:r>
          </a:p>
          <a:p>
            <a:r>
              <a:rPr lang="nb-NO" sz="1200" dirty="0"/>
              <a:t>Gjennomfører 5 timer i en klasse sammen med lærer</a:t>
            </a:r>
          </a:p>
          <a:p>
            <a:r>
              <a:rPr lang="nb-NO" sz="1200" dirty="0"/>
              <a:t>Evaluerer gjennomføringen</a:t>
            </a:r>
          </a:p>
          <a:p>
            <a:endParaRPr lang="nb-NO" sz="1200" dirty="0"/>
          </a:p>
          <a:p>
            <a:pPr>
              <a:buFontTx/>
              <a:buNone/>
            </a:pPr>
            <a:r>
              <a:rPr lang="nb-NO" sz="1200" dirty="0">
                <a:solidFill>
                  <a:srgbClr val="008000"/>
                </a:solidFill>
              </a:rPr>
              <a:t>Hva får veilederen?</a:t>
            </a:r>
          </a:p>
          <a:p>
            <a:r>
              <a:rPr lang="nb-NO" sz="1200" dirty="0"/>
              <a:t>Tilgang til og opplæring i et ferdig opplegg med veiledning og </a:t>
            </a:r>
            <a:r>
              <a:rPr lang="nb-NO" sz="1200" dirty="0" err="1"/>
              <a:t>elevmateriell</a:t>
            </a:r>
            <a:endParaRPr lang="nb-NO" sz="1200" dirty="0"/>
          </a:p>
          <a:p>
            <a:r>
              <a:rPr lang="nb-NO" sz="1200" dirty="0"/>
              <a:t>Får direkte kontakt med skole og elever </a:t>
            </a:r>
          </a:p>
          <a:p>
            <a:r>
              <a:rPr lang="nb-NO" sz="1200" dirty="0"/>
              <a:t>Får presentert sitt yrke og sin bedrift</a:t>
            </a:r>
          </a:p>
          <a:p>
            <a:r>
              <a:rPr lang="nb-NO" sz="1200" dirty="0"/>
              <a:t>Får vist samfunnsansvar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ts val="3200"/>
              <a:buFont typeface="Arial" charset="0"/>
              <a:buChar char="•"/>
            </a:pPr>
            <a:r>
              <a:rPr lang="nb-NO" dirty="0"/>
              <a:t>Skolen får bedre anledning til å realisere læreplanenes intensjoner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ts val="3200"/>
              <a:buFont typeface="Arial" charset="0"/>
              <a:buChar char="•"/>
            </a:pPr>
            <a:r>
              <a:rPr lang="nb-NO" dirty="0"/>
              <a:t>Elevene blir kjent med lokalt – arbeids og samfunnsliv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ts val="3200"/>
              <a:buFont typeface="Arial" charset="0"/>
              <a:buChar char="•"/>
            </a:pPr>
            <a:r>
              <a:rPr lang="nb-NO" dirty="0"/>
              <a:t>Elevene får et nært og reelt innblikk i arbeids –og næringslivsspørsmål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ts val="3200"/>
              <a:buFont typeface="Arial" charset="0"/>
              <a:buChar char="•"/>
            </a:pPr>
            <a:r>
              <a:rPr lang="nb-NO" dirty="0"/>
              <a:t>Elevene få erfaring med hvordan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ts val="3200"/>
            </a:pPr>
            <a:r>
              <a:rPr lang="nb-NO" dirty="0"/>
              <a:t>	andre enn læreren forholder seg til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ts val="3200"/>
            </a:pPr>
            <a:r>
              <a:rPr lang="nb-NO" dirty="0"/>
              <a:t>	viktig emner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ts val="3200"/>
              <a:buFont typeface="Arial" charset="0"/>
              <a:buChar char="•"/>
            </a:pPr>
            <a:r>
              <a:rPr lang="nb-NO" dirty="0"/>
              <a:t>Kortere vei mellom skole og samfunn</a:t>
            </a:r>
          </a:p>
          <a:p>
            <a:endParaRPr lang="nb-NO" sz="1200" b="1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5BDB2-E2C4-4228-B614-88361AF4F289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4947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14B-2E99-46CB-B42D-6E5215A9BFF8}" type="datetimeFigureOut">
              <a:rPr lang="nb-NO" smtClean="0"/>
              <a:t>05.12.2019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E647-44E6-4BFC-AA62-0169510C8F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862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14B-2E99-46CB-B42D-6E5215A9BFF8}" type="datetimeFigureOut">
              <a:rPr lang="nb-NO" smtClean="0"/>
              <a:t>05.12.2019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E647-44E6-4BFC-AA62-0169510C8F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5842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14B-2E99-46CB-B42D-6E5215A9BFF8}" type="datetimeFigureOut">
              <a:rPr lang="nb-NO" smtClean="0"/>
              <a:t>05.12.2019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E647-44E6-4BFC-AA62-0169510C8F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1293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1295467" y="1610925"/>
            <a:ext cx="9601067" cy="473927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99282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1220" y="6497337"/>
            <a:ext cx="1108309" cy="110119"/>
          </a:xfrm>
          <a:prstGeom prst="rect">
            <a:avLst/>
          </a:prstGeom>
        </p:spPr>
        <p:txBody>
          <a:bodyPr/>
          <a:lstStyle/>
          <a:p>
            <a:fld id="{E4CFA05F-B568-4073-A931-2250F0FCAE3B}" type="datetime1">
              <a:rPr lang="nb-NO" smtClean="0"/>
              <a:pPr/>
              <a:t>05.12.2019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719089" y="6383887"/>
            <a:ext cx="3860800" cy="124071"/>
          </a:xfrm>
          <a:prstGeom prst="rect">
            <a:avLst/>
          </a:prstGeom>
        </p:spPr>
        <p:txBody>
          <a:bodyPr/>
          <a:lstStyle/>
          <a:p>
            <a:r>
              <a:rPr lang="nb-NO"/>
              <a:t>Framtid - Samspill - Skaperglede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70729" y="6613865"/>
            <a:ext cx="1108800" cy="101313"/>
          </a:xfrm>
          <a:prstGeom prst="rect">
            <a:avLst/>
          </a:prstGeom>
        </p:spPr>
        <p:txBody>
          <a:bodyPr/>
          <a:lstStyle/>
          <a:p>
            <a:fld id="{09E79E34-C9E1-4EF8-B52F-18369C5A5F7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96000" y="2247234"/>
            <a:ext cx="4800000" cy="38255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768075" y="2247234"/>
            <a:ext cx="4800000" cy="38255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925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67" y="1610925"/>
            <a:ext cx="9601067" cy="473927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66" y="2084851"/>
            <a:ext cx="4704523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012" y="2084851"/>
            <a:ext cx="4689105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 dirty="0"/>
              <a:t>Klikk for å redigere tekststiler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1296000" y="2849407"/>
            <a:ext cx="4703989" cy="3363903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192011" y="2852937"/>
            <a:ext cx="4704523" cy="336390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9031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14B-2E99-46CB-B42D-6E5215A9BFF8}" type="datetimeFigureOut">
              <a:rPr lang="nb-NO" smtClean="0"/>
              <a:t>05.12.2019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E647-44E6-4BFC-AA62-0169510C8F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402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14B-2E99-46CB-B42D-6E5215A9BFF8}" type="datetimeFigureOut">
              <a:rPr lang="nb-NO" smtClean="0"/>
              <a:t>05.12.2019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E647-44E6-4BFC-AA62-0169510C8F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4817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14B-2E99-46CB-B42D-6E5215A9BFF8}" type="datetimeFigureOut">
              <a:rPr lang="nb-NO" smtClean="0"/>
              <a:t>05.12.2019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E647-44E6-4BFC-AA62-0169510C8F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265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14B-2E99-46CB-B42D-6E5215A9BFF8}" type="datetimeFigureOut">
              <a:rPr lang="nb-NO" smtClean="0"/>
              <a:t>05.12.2019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E647-44E6-4BFC-AA62-0169510C8F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7365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14B-2E99-46CB-B42D-6E5215A9BFF8}" type="datetimeFigureOut">
              <a:rPr lang="nb-NO" smtClean="0"/>
              <a:t>05.12.2019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E647-44E6-4BFC-AA62-0169510C8F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724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14B-2E99-46CB-B42D-6E5215A9BFF8}" type="datetimeFigureOut">
              <a:rPr lang="nb-NO" smtClean="0"/>
              <a:t>05.12.2019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E647-44E6-4BFC-AA62-0169510C8F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151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14B-2E99-46CB-B42D-6E5215A9BFF8}" type="datetimeFigureOut">
              <a:rPr lang="nb-NO" smtClean="0"/>
              <a:t>05.12.2019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E647-44E6-4BFC-AA62-0169510C8F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205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C14B-2E99-46CB-B42D-6E5215A9BFF8}" type="datetimeFigureOut">
              <a:rPr lang="nb-NO" smtClean="0"/>
              <a:t>05.12.2019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BE647-44E6-4BFC-AA62-0169510C8F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475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6C14B-2E99-46CB-B42D-6E5215A9BFF8}" type="datetimeFigureOut">
              <a:rPr lang="nb-NO" smtClean="0"/>
              <a:t>05.12.2019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BE647-44E6-4BFC-AA62-0169510C8F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980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entrepreneurialskillspass.e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inger.toril.holte.breien@ue.n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baerekraft.ungdomsbedrift.no/" TargetMode="External"/><Relationship Id="rId2" Type="http://schemas.openxmlformats.org/officeDocument/2006/relationships/hyperlink" Target="https://www.ue.no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0203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467155"/>
            <a:ext cx="10515600" cy="3709808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 algn="ctr">
              <a:buNone/>
            </a:pPr>
            <a:endParaRPr lang="nb-NO" sz="4000" b="1" dirty="0"/>
          </a:p>
          <a:p>
            <a:pPr marL="0" indent="0" algn="ctr">
              <a:buNone/>
            </a:pPr>
            <a:r>
              <a:rPr lang="nb-NO" sz="4000" b="1" dirty="0"/>
              <a:t>D2305 og Ungt Entreprenørskap </a:t>
            </a:r>
          </a:p>
          <a:p>
            <a:pPr marL="0" indent="0" algn="ctr">
              <a:buNone/>
            </a:pPr>
            <a:r>
              <a:rPr lang="nb-NO" sz="4000" b="1" dirty="0"/>
              <a:t>Land Rotaryklubb 03.12.2019</a:t>
            </a:r>
          </a:p>
          <a:p>
            <a:pPr marL="0" indent="0" algn="ctr">
              <a:buNone/>
            </a:pPr>
            <a:r>
              <a:rPr lang="nb-NO" sz="4000" b="1" dirty="0"/>
              <a:t>Aril Bjørkøy</a:t>
            </a:r>
          </a:p>
        </p:txBody>
      </p:sp>
      <p:pic>
        <p:nvPicPr>
          <p:cNvPr id="4" name="Picture 2" descr="http://rotary.no/file-manager/image/T1920EN_Lockup_PMS-C_topp%20%281%29.jpg?context=mos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09" y="623170"/>
            <a:ext cx="9492672" cy="212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050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/>
              <a:t>UE Innlandet fra 1.1.2020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96000" y="2247235"/>
            <a:ext cx="4031915" cy="3825591"/>
          </a:xfrm>
        </p:spPr>
        <p:txBody>
          <a:bodyPr/>
          <a:lstStyle/>
          <a:p>
            <a:r>
              <a:rPr lang="nb-NO" dirty="0"/>
              <a:t>Årsmøtene i UE Oppland og UE Hedmark fattet våren 2019 vedtak om sammenslåing av UE Oppland og UE Hedmark til UE Innlandet fra 1.1.2020.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9" t="7000" r="23219" b="10751"/>
          <a:stretch/>
        </p:blipFill>
        <p:spPr>
          <a:xfrm>
            <a:off x="6480043" y="1604798"/>
            <a:ext cx="4289839" cy="3360373"/>
          </a:xfrm>
          <a:prstGeom prst="rect">
            <a:avLst/>
          </a:prstGeom>
        </p:spPr>
      </p:pic>
      <p:pic>
        <p:nvPicPr>
          <p:cNvPr id="5" name="Picture 4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530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/>
              <a:t>Rammer for bedriftsprogrammene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1">
              <a:lnSpc>
                <a:spcPct val="150000"/>
              </a:lnSpc>
            </a:pPr>
            <a:r>
              <a:rPr lang="nb-NO" dirty="0"/>
              <a:t>Skal være forankret i et pedagogisk opplegg </a:t>
            </a:r>
          </a:p>
          <a:p>
            <a:pPr lvl="1">
              <a:lnSpc>
                <a:spcPct val="150000"/>
              </a:lnSpc>
            </a:pPr>
            <a:r>
              <a:rPr lang="nb-NO" dirty="0"/>
              <a:t>Varighet inntil ett år</a:t>
            </a:r>
          </a:p>
          <a:p>
            <a:pPr lvl="1">
              <a:lnSpc>
                <a:spcPct val="150000"/>
              </a:lnSpc>
            </a:pPr>
            <a:r>
              <a:rPr lang="nb-NO" dirty="0"/>
              <a:t>Navn med EB/UB/SB</a:t>
            </a:r>
          </a:p>
          <a:p>
            <a:pPr lvl="1">
              <a:lnSpc>
                <a:spcPct val="150000"/>
              </a:lnSpc>
            </a:pPr>
            <a:r>
              <a:rPr lang="nb-NO" dirty="0"/>
              <a:t>UB og SB registreres i Brønnøysund, EB kun hos UE</a:t>
            </a:r>
          </a:p>
          <a:p>
            <a:pPr lvl="1">
              <a:lnSpc>
                <a:spcPct val="150000"/>
              </a:lnSpc>
            </a:pPr>
            <a:r>
              <a:rPr lang="nb-NO" dirty="0"/>
              <a:t>Minimum to medlemmer</a:t>
            </a:r>
          </a:p>
          <a:p>
            <a:pPr lvl="1">
              <a:lnSpc>
                <a:spcPct val="150000"/>
              </a:lnSpc>
            </a:pPr>
            <a:r>
              <a:rPr lang="nb-NO" dirty="0"/>
              <a:t>Registreringsavgift for UB og SB (200,- og 500,-)</a:t>
            </a:r>
          </a:p>
          <a:p>
            <a:pPr lvl="1">
              <a:lnSpc>
                <a:spcPct val="150000"/>
              </a:lnSpc>
            </a:pPr>
            <a:r>
              <a:rPr lang="nb-NO" dirty="0"/>
              <a:t>Læring, ikke næring. Derfor omsetningsgrense på 140.000,-</a:t>
            </a:r>
          </a:p>
          <a:p>
            <a:pPr lvl="1">
              <a:lnSpc>
                <a:spcPct val="150000"/>
              </a:lnSpc>
            </a:pPr>
            <a:r>
              <a:rPr lang="nb-NO" dirty="0"/>
              <a:t>Mentor fra relevant næringsliv</a:t>
            </a:r>
          </a:p>
          <a:p>
            <a:pPr lvl="1">
              <a:lnSpc>
                <a:spcPct val="150000"/>
              </a:lnSpc>
            </a:pPr>
            <a:r>
              <a:rPr lang="nb-NO" dirty="0"/>
              <a:t>Veileder fra utdanningsinstitusjonen</a:t>
            </a:r>
          </a:p>
          <a:p>
            <a:pPr lvl="1">
              <a:lnSpc>
                <a:spcPct val="150000"/>
              </a:lnSpc>
            </a:pPr>
            <a:r>
              <a:rPr lang="nb-NO" dirty="0"/>
              <a:t>Regnskap etter samme prinsipper som ordinære bedrifter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96" b="89732" l="5797" r="89855">
                        <a14:backgroundMark x1="59662" y1="25893" x2="59662" y2="25893"/>
                        <a14:backgroundMark x1="15700" y1="73214" x2="15700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3" y="1937136"/>
            <a:ext cx="3943351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8737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67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276225" y="1430659"/>
            <a:ext cx="11382375" cy="473927"/>
          </a:xfrm>
        </p:spPr>
        <p:txBody>
          <a:bodyPr>
            <a:noAutofit/>
          </a:bodyPr>
          <a:lstStyle/>
          <a:p>
            <a:pPr algn="ctr"/>
            <a:r>
              <a:rPr lang="nb-NO" sz="4800" b="1" dirty="0"/>
              <a:t>Ungt Entreprenørskaps ‘samfunnsoppdrag’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23" y="2276873"/>
            <a:ext cx="4361364" cy="4197084"/>
          </a:xfrm>
          <a:prstGeom prst="rect">
            <a:avLst/>
          </a:prstGeom>
        </p:spPr>
      </p:pic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30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79509" y="836713"/>
            <a:ext cx="9601067" cy="473927"/>
          </a:xfrm>
        </p:spPr>
        <p:txBody>
          <a:bodyPr>
            <a:normAutofit fontScale="90000"/>
          </a:bodyPr>
          <a:lstStyle/>
          <a:p>
            <a:pPr algn="ctr"/>
            <a:r>
              <a:rPr lang="nb-NO" b="1" dirty="0"/>
              <a:t>Vi bygger fremtidens kompetanse</a:t>
            </a:r>
          </a:p>
        </p:txBody>
      </p:sp>
      <p:graphicFrame>
        <p:nvGraphicFramePr>
          <p:cNvPr id="8" name="Diagram 7"/>
          <p:cNvGraphicFramePr>
            <a:graphicFrameLocks/>
          </p:cNvGraphicFramePr>
          <p:nvPr/>
        </p:nvGraphicFramePr>
        <p:xfrm>
          <a:off x="1391477" y="1508787"/>
          <a:ext cx="8928992" cy="4276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kstSylinder 2"/>
          <p:cNvSpPr txBox="1"/>
          <p:nvPr/>
        </p:nvSpPr>
        <p:spPr>
          <a:xfrm>
            <a:off x="7830870" y="6405331"/>
            <a:ext cx="302185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33" dirty="0"/>
              <a:t>Kilde: </a:t>
            </a:r>
            <a:r>
              <a:rPr lang="nb-NO" sz="1333" dirty="0">
                <a:hlinkClick r:id="rId4"/>
              </a:rPr>
              <a:t>Entrepreneurial Skills Pass 2017-18</a:t>
            </a:r>
            <a:endParaRPr lang="nb-NO" sz="1333" dirty="0"/>
          </a:p>
        </p:txBody>
      </p:sp>
      <p:pic>
        <p:nvPicPr>
          <p:cNvPr id="5" name="Picture 4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5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/>
              <a:t>Hvorfor entreprenørskap i utdanning?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 dirty="0"/>
              <a:t>God metode for læring</a:t>
            </a:r>
          </a:p>
          <a:p>
            <a:r>
              <a:rPr lang="nb-NO" altLang="nb-NO" dirty="0"/>
              <a:t>Gir innhold, mening og retning i opplæringen</a:t>
            </a:r>
          </a:p>
          <a:p>
            <a:r>
              <a:rPr lang="nb-NO" altLang="nb-NO" dirty="0"/>
              <a:t>Fremmer trivsel, skaper motivasjon og selvtillit</a:t>
            </a:r>
          </a:p>
          <a:p>
            <a:r>
              <a:rPr lang="nb-NO" altLang="nb-NO" dirty="0"/>
              <a:t>Øker kunnskapen om behov og muligheter i </a:t>
            </a:r>
            <a:br>
              <a:rPr lang="nb-NO" altLang="nb-NO" dirty="0"/>
            </a:br>
            <a:r>
              <a:rPr lang="nb-NO" altLang="nb-NO" dirty="0"/>
              <a:t>eget nærmiljø</a:t>
            </a:r>
          </a:p>
          <a:p>
            <a:r>
              <a:rPr lang="nb-NO" altLang="nb-NO" dirty="0"/>
              <a:t>Stimulerer selvinnsikt </a:t>
            </a:r>
          </a:p>
          <a:p>
            <a:r>
              <a:rPr lang="nb-NO" altLang="nb-NO" dirty="0"/>
              <a:t>Kunne møte framtidas utfordringer med nyskapende løsninger</a:t>
            </a:r>
          </a:p>
          <a:p>
            <a:r>
              <a:rPr lang="nb-NO" altLang="nb-NO" dirty="0"/>
              <a:t>Distriktspolitikk</a:t>
            </a:r>
          </a:p>
          <a:p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3"/>
          <a:srcRect l="17077" t="6583" r="10983" b="14243"/>
          <a:stretch/>
        </p:blipFill>
        <p:spPr>
          <a:xfrm>
            <a:off x="7920203" y="2253152"/>
            <a:ext cx="3700283" cy="1944216"/>
          </a:xfrm>
          <a:prstGeom prst="rect">
            <a:avLst/>
          </a:prstGeom>
        </p:spPr>
      </p:pic>
      <p:pic>
        <p:nvPicPr>
          <p:cNvPr id="5" name="Picture 4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125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tel 1"/>
          <p:cNvSpPr txBox="1">
            <a:spLocks/>
          </p:cNvSpPr>
          <p:nvPr/>
        </p:nvSpPr>
        <p:spPr>
          <a:xfrm>
            <a:off x="2071859" y="760874"/>
            <a:ext cx="7718800" cy="4739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b="1" dirty="0"/>
              <a:t>UE sine programmer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3" y="1604798"/>
            <a:ext cx="10700472" cy="3793077"/>
          </a:xfrm>
          <a:prstGeom prst="rect">
            <a:avLst/>
          </a:prstGeom>
        </p:spPr>
      </p:pic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53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/>
              <a:t>Kommuneavtale med UE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sz="2400" dirty="0"/>
              <a:t>21 av 26 kommuner i Oppland har samarbeidsavtale med UE Oppland. </a:t>
            </a:r>
            <a:br>
              <a:rPr lang="nb-NO" sz="1800" dirty="0"/>
            </a:br>
            <a:r>
              <a:rPr lang="nb-NO" sz="1800" dirty="0"/>
              <a:t>Disse mangler pr nov 2019: Øystre Slidre, Vestre Slidre, Etnedal, Vestre Toten, Gausdal.</a:t>
            </a:r>
          </a:p>
          <a:p>
            <a:endParaRPr lang="nb-NO" sz="1800" dirty="0"/>
          </a:p>
          <a:p>
            <a:r>
              <a:rPr lang="nb-NO" dirty="0"/>
              <a:t>Målsettinger i de fleste avtalene:</a:t>
            </a:r>
          </a:p>
          <a:p>
            <a:pPr lvl="1"/>
            <a:r>
              <a:rPr lang="nb-NO" sz="1800" dirty="0"/>
              <a:t>Alle elever på 4. trinn skal gjennomføre programmet Vårt lokalsamfunn</a:t>
            </a:r>
          </a:p>
          <a:p>
            <a:pPr lvl="1"/>
            <a:r>
              <a:rPr lang="nb-NO" sz="1800" dirty="0"/>
              <a:t>Gjennomføring av programmet Økonomi og karrierevalg for 9. trinn</a:t>
            </a:r>
          </a:p>
          <a:p>
            <a:pPr lvl="1"/>
            <a:r>
              <a:rPr lang="nb-NO" sz="1800" dirty="0"/>
              <a:t>Alle elever på 9. trinn skal drive elevbedrift</a:t>
            </a:r>
            <a:br>
              <a:rPr lang="nb-NO" sz="1400" dirty="0"/>
            </a:br>
            <a:endParaRPr lang="nb-NO" sz="1400" dirty="0"/>
          </a:p>
          <a:p>
            <a:r>
              <a:rPr lang="nb-NO" dirty="0"/>
              <a:t>Økonomi:</a:t>
            </a:r>
            <a:br>
              <a:rPr lang="nb-NO" dirty="0"/>
            </a:br>
            <a:r>
              <a:rPr lang="nb-NO" dirty="0"/>
              <a:t>Ny kommunemodell vedtatt på UE sitt årsmøte i 2017:</a:t>
            </a:r>
            <a:br>
              <a:rPr lang="nb-NO" sz="1800" dirty="0"/>
            </a:br>
            <a:r>
              <a:rPr lang="nb-NO" sz="1800" dirty="0"/>
              <a:t>«Årlig sats for kommunemedlemskap i Ungt Entreprenørskap Oppland blir kr. 7.500,- + 1 kr pr innbygger fram til og med 31.12.2019. Fra 1.1.2020 blir årlig sats kr. 10.000,- + 1 kr pr innbygger. Eksisterende avtaler løper fram til utløpsdato, og deretter over på ny ordning når avtalen skal fornyes.»</a:t>
            </a:r>
            <a:br>
              <a:rPr lang="nb-NO" sz="1400" dirty="0"/>
            </a:br>
            <a:endParaRPr lang="nb-NO" sz="1800" dirty="0"/>
          </a:p>
          <a:p>
            <a:pPr lvl="1"/>
            <a:endParaRPr lang="nb-NO" dirty="0"/>
          </a:p>
          <a:p>
            <a:pPr marL="228594" lvl="1" indent="0">
              <a:buNone/>
            </a:pPr>
            <a:endParaRPr lang="nb-NO" dirty="0"/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315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891" indent="-342891" algn="ctr"/>
            <a:r>
              <a:rPr lang="nb-NO" sz="4000" b="1" dirty="0"/>
              <a:t>Vårt lokalsamfunn I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66189" y="1839764"/>
            <a:ext cx="4824136" cy="86409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nb-NO" sz="3600" dirty="0"/>
              <a:t>En oppdagelsesferd i samspillet mellom mennesker, </a:t>
            </a:r>
          </a:p>
          <a:p>
            <a:pPr marL="0" indent="0">
              <a:buNone/>
            </a:pPr>
            <a:r>
              <a:rPr lang="nb-NO" sz="3600" dirty="0"/>
              <a:t>næringsliv og offentlige tjenester i et lokalsamfunn</a:t>
            </a:r>
            <a:br>
              <a:rPr lang="nb-NO" dirty="0"/>
            </a:br>
            <a:endParaRPr lang="nb-NO" dirty="0"/>
          </a:p>
        </p:txBody>
      </p:sp>
      <p:pic>
        <p:nvPicPr>
          <p:cNvPr id="6" name="Bilde 5" descr="IMG_07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2123847"/>
            <a:ext cx="2664296" cy="1998223"/>
          </a:xfrm>
          <a:prstGeom prst="rect">
            <a:avLst/>
          </a:prstGeom>
        </p:spPr>
      </p:pic>
      <p:pic>
        <p:nvPicPr>
          <p:cNvPr id="7" name="Bilde 6" descr="VL_Dokka_Jarle Snekkesta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565" y="4449295"/>
            <a:ext cx="2661764" cy="1767888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45" y="2852937"/>
            <a:ext cx="4765580" cy="33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49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b="1" dirty="0"/>
              <a:t>Vårt lokalsamfunn II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Gjennomføres på én skoledag, eller to halve dager.</a:t>
            </a:r>
          </a:p>
          <a:p>
            <a:r>
              <a:rPr lang="nb-NO" dirty="0"/>
              <a:t>Tilrettelagt for 4.-5. trinn.</a:t>
            </a:r>
          </a:p>
          <a:p>
            <a:r>
              <a:rPr lang="nb-NO" dirty="0"/>
              <a:t>Basert på erfaringslæring, refleksjon og diskusjon.</a:t>
            </a:r>
          </a:p>
          <a:p>
            <a:r>
              <a:rPr lang="nb-NO" dirty="0"/>
              <a:t>Gjennomføres av en ekstern veileder, i samarbeid med klassens lærer.</a:t>
            </a:r>
          </a:p>
          <a:p>
            <a:r>
              <a:rPr lang="nb-NO" dirty="0"/>
              <a:t>UE Oppland kurser veileder og skaffer materiell.</a:t>
            </a:r>
            <a:br>
              <a:rPr lang="nb-NO" dirty="0"/>
            </a:br>
            <a:endParaRPr lang="nb-NO" dirty="0"/>
          </a:p>
          <a:p>
            <a:r>
              <a:rPr lang="nb-NO" dirty="0"/>
              <a:t>Vårt lokalsamfunn handler om:</a:t>
            </a:r>
          </a:p>
          <a:p>
            <a:pPr lvl="1"/>
            <a:r>
              <a:rPr lang="nb-NO" dirty="0"/>
              <a:t>Hva er et lokalsamfunn</a:t>
            </a:r>
          </a:p>
          <a:p>
            <a:pPr lvl="1"/>
            <a:r>
              <a:rPr lang="nb-NO" dirty="0"/>
              <a:t>Hvordan ta beslutninger gjennom en </a:t>
            </a:r>
            <a:br>
              <a:rPr lang="nb-NO" dirty="0"/>
            </a:br>
            <a:r>
              <a:rPr lang="nb-NO" dirty="0"/>
              <a:t>demokratisk prosess</a:t>
            </a:r>
          </a:p>
          <a:p>
            <a:pPr lvl="1"/>
            <a:r>
              <a:rPr lang="nb-NO" dirty="0"/>
              <a:t>Hva trenger et lokalsamfunn for at det </a:t>
            </a:r>
            <a:br>
              <a:rPr lang="nb-NO" dirty="0"/>
            </a:br>
            <a:r>
              <a:rPr lang="nb-NO" dirty="0"/>
              <a:t>skal være et godt sted å bo</a:t>
            </a:r>
          </a:p>
          <a:p>
            <a:pPr lvl="1"/>
            <a:r>
              <a:rPr lang="nb-NO" dirty="0"/>
              <a:t>Verdien av gode offentlige tjenester</a:t>
            </a:r>
          </a:p>
          <a:p>
            <a:pPr lvl="1"/>
            <a:r>
              <a:rPr lang="nb-NO" dirty="0"/>
              <a:t>Hvorfor betaler vi skatt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4101075"/>
            <a:ext cx="4265224" cy="2411363"/>
          </a:xfrm>
          <a:prstGeom prst="rect">
            <a:avLst/>
          </a:prstGeom>
        </p:spPr>
      </p:pic>
      <p:pic>
        <p:nvPicPr>
          <p:cNvPr id="6" name="Picture 4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857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Elevbedrift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715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452438" y="1114412"/>
            <a:ext cx="9144000" cy="1040391"/>
          </a:xfrm>
        </p:spPr>
        <p:txBody>
          <a:bodyPr/>
          <a:lstStyle/>
          <a:p>
            <a:r>
              <a:rPr lang="nb-NO" b="1" dirty="0"/>
              <a:t>Disposisjon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2337683"/>
            <a:ext cx="9144000" cy="3864997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nb-NO" dirty="0" err="1"/>
              <a:t>Rotary</a:t>
            </a:r>
            <a:r>
              <a:rPr lang="nb-NO" dirty="0"/>
              <a:t> og ungdomstjenesten</a:t>
            </a:r>
          </a:p>
          <a:p>
            <a:pPr marL="457200" indent="-457200" algn="l">
              <a:buAutoNum type="arabicPeriod"/>
            </a:pPr>
            <a:r>
              <a:rPr lang="nb-NO" dirty="0"/>
              <a:t>Ungt entreprenørskap (UE)</a:t>
            </a:r>
          </a:p>
          <a:p>
            <a:pPr marL="457200" indent="-457200" algn="l">
              <a:buAutoNum type="arabicPeriod"/>
            </a:pPr>
            <a:r>
              <a:rPr lang="nb-NO" dirty="0"/>
              <a:t>Barneskolen (1.-7. trinn)</a:t>
            </a:r>
          </a:p>
          <a:p>
            <a:pPr marL="457200" indent="-457200" algn="l">
              <a:buAutoNum type="arabicPeriod"/>
            </a:pPr>
            <a:r>
              <a:rPr lang="nb-NO" dirty="0"/>
              <a:t>Elevbedrift (ungdomsskolen)</a:t>
            </a:r>
          </a:p>
          <a:p>
            <a:pPr marL="457200" indent="-457200" algn="l">
              <a:buAutoNum type="arabicPeriod"/>
            </a:pPr>
            <a:r>
              <a:rPr lang="nb-NO" dirty="0"/>
              <a:t>Ungdomsbedrifter (videregående skole)</a:t>
            </a:r>
          </a:p>
          <a:p>
            <a:pPr marL="457200" indent="-457200" algn="l">
              <a:buAutoNum type="arabicPeriod"/>
            </a:pPr>
            <a:r>
              <a:rPr lang="nb-NO" dirty="0"/>
              <a:t>Studentbedrifter (høgskoler og universiteter)</a:t>
            </a:r>
          </a:p>
          <a:p>
            <a:pPr marL="457200" indent="-457200" algn="l">
              <a:buAutoNum type="arabicPeriod"/>
            </a:pPr>
            <a:r>
              <a:rPr lang="nb-NO" dirty="0"/>
              <a:t>Samarbeid </a:t>
            </a:r>
            <a:r>
              <a:rPr lang="nb-NO" dirty="0" err="1"/>
              <a:t>Rotary</a:t>
            </a:r>
            <a:r>
              <a:rPr lang="nb-NO" dirty="0"/>
              <a:t> og UE</a:t>
            </a:r>
          </a:p>
          <a:p>
            <a:pPr lvl="1" algn="l"/>
            <a:endParaRPr lang="nb-NO" dirty="0"/>
          </a:p>
          <a:p>
            <a:pPr marL="457200" indent="-457200" algn="l">
              <a:buAutoNum type="arabicPeriod"/>
            </a:pPr>
            <a:endParaRPr lang="nb-NO" dirty="0"/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31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b="1" dirty="0"/>
              <a:t>Økonomi og karrierevalg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Tema:</a:t>
            </a:r>
          </a:p>
          <a:p>
            <a:pPr lvl="1"/>
            <a:r>
              <a:rPr lang="nb-NO" dirty="0"/>
              <a:t>Framtidige karrierevalg</a:t>
            </a:r>
          </a:p>
          <a:p>
            <a:pPr lvl="1"/>
            <a:r>
              <a:rPr lang="nb-NO" dirty="0"/>
              <a:t>Personlig økonomi</a:t>
            </a:r>
          </a:p>
          <a:p>
            <a:pPr lvl="1"/>
            <a:r>
              <a:rPr lang="nb-NO" dirty="0"/>
              <a:t>Sparing</a:t>
            </a:r>
          </a:p>
          <a:p>
            <a:pPr lvl="1"/>
            <a:r>
              <a:rPr lang="nb-NO" dirty="0"/>
              <a:t>Bankbruk</a:t>
            </a:r>
            <a:br>
              <a:rPr lang="nb-NO" dirty="0"/>
            </a:br>
            <a:endParaRPr lang="nb-NO" dirty="0"/>
          </a:p>
          <a:p>
            <a:r>
              <a:rPr lang="nb-NO" dirty="0"/>
              <a:t>Tilrettelagt for 9. trinn.</a:t>
            </a:r>
          </a:p>
          <a:p>
            <a:r>
              <a:rPr lang="nb-NO" dirty="0"/>
              <a:t>Gjennomføres av Sparebank1</a:t>
            </a:r>
          </a:p>
          <a:p>
            <a:r>
              <a:rPr lang="nb-NO" dirty="0"/>
              <a:t>En skoledag, eller to halve dager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43" y="1416042"/>
            <a:ext cx="3267527" cy="4610765"/>
          </a:xfrm>
          <a:prstGeom prst="rect">
            <a:avLst/>
          </a:prstGeom>
        </p:spPr>
      </p:pic>
      <p:pic>
        <p:nvPicPr>
          <p:cNvPr id="5" name="Picture 4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419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/>
          <a:stretch/>
        </p:blipFill>
        <p:spPr>
          <a:xfrm>
            <a:off x="1199457" y="56805"/>
            <a:ext cx="8975241" cy="679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76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2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71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pic>
        <p:nvPicPr>
          <p:cNvPr id="3" name="Plassholder for innhold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r="17783"/>
          <a:stretch/>
        </p:blipFill>
        <p:spPr>
          <a:xfrm>
            <a:off x="1295467" y="0"/>
            <a:ext cx="9168240" cy="6858000"/>
          </a:xfrm>
        </p:spPr>
      </p:pic>
    </p:spTree>
    <p:extLst>
      <p:ext uri="{BB962C8B-B14F-4D97-AF65-F5344CB8AC3E}">
        <p14:creationId xmlns:p14="http://schemas.microsoft.com/office/powerpoint/2010/main" val="3427102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Ungdomsbedrift (UB) – videregående skole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295467" y="2852936"/>
            <a:ext cx="36484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accent1"/>
                </a:solidFill>
                <a:latin typeface="Bradley Hand ITC" panose="03070402050302030203" pitchFamily="66" charset="0"/>
              </a:rPr>
              <a:t>Handler om å se mulighetene </a:t>
            </a:r>
          </a:p>
          <a:p>
            <a:r>
              <a:rPr lang="nb-NO" sz="4000" b="1" dirty="0">
                <a:solidFill>
                  <a:schemeClr val="accent1"/>
                </a:solidFill>
                <a:latin typeface="Bradley Hand ITC" panose="03070402050302030203" pitchFamily="66" charset="0"/>
              </a:rPr>
              <a:t>og gjøre noe med dem!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15001" r="9086"/>
          <a:stretch/>
        </p:blipFill>
        <p:spPr>
          <a:xfrm>
            <a:off x="5231904" y="2660915"/>
            <a:ext cx="5776485" cy="3131411"/>
          </a:xfrm>
          <a:prstGeom prst="rect">
            <a:avLst/>
          </a:prstGeom>
        </p:spPr>
      </p:pic>
      <p:pic>
        <p:nvPicPr>
          <p:cNvPr id="6" name="Picture 4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984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b="1" dirty="0"/>
              <a:t>Kurstilbud for UB-elever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66389" y="2247233"/>
            <a:ext cx="3869504" cy="3825591"/>
          </a:xfrm>
        </p:spPr>
        <p:txBody>
          <a:bodyPr>
            <a:normAutofit fontScale="92500" lnSpcReduction="20000"/>
          </a:bodyPr>
          <a:lstStyle/>
          <a:p>
            <a:r>
              <a:rPr lang="nb-NO" b="1" dirty="0"/>
              <a:t>Forretningsplan</a:t>
            </a:r>
            <a:br>
              <a:rPr lang="nb-NO" dirty="0"/>
            </a:br>
            <a:r>
              <a:rPr lang="nb-NO" dirty="0"/>
              <a:t>Samarbeid med Sparebank1</a:t>
            </a:r>
            <a:br>
              <a:rPr lang="nb-NO" dirty="0"/>
            </a:br>
            <a:endParaRPr lang="nb-NO" dirty="0"/>
          </a:p>
          <a:p>
            <a:r>
              <a:rPr lang="nb-NO" b="1" dirty="0"/>
              <a:t>Bærekraft</a:t>
            </a:r>
            <a:br>
              <a:rPr lang="nb-NO" dirty="0"/>
            </a:br>
            <a:r>
              <a:rPr lang="nb-NO" dirty="0"/>
              <a:t>Samarbeid med Klimalaben</a:t>
            </a:r>
            <a:br>
              <a:rPr lang="nb-NO" dirty="0"/>
            </a:br>
            <a:endParaRPr lang="nb-NO" dirty="0"/>
          </a:p>
          <a:p>
            <a:r>
              <a:rPr lang="nb-NO" b="1" dirty="0"/>
              <a:t>Regnskap</a:t>
            </a:r>
            <a:br>
              <a:rPr lang="nb-NO" dirty="0"/>
            </a:br>
            <a:r>
              <a:rPr lang="nb-NO" dirty="0"/>
              <a:t>Samarbeid med Skatteetaten </a:t>
            </a:r>
          </a:p>
          <a:p>
            <a:pPr marL="0" indent="0">
              <a:buNone/>
            </a:pPr>
            <a:r>
              <a:rPr lang="nb-NO" dirty="0"/>
              <a:t>   </a:t>
            </a:r>
          </a:p>
        </p:txBody>
      </p:sp>
      <p:pic>
        <p:nvPicPr>
          <p:cNvPr id="6" name="Plassholder for innhold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1" y="2247233"/>
            <a:ext cx="4630265" cy="2927361"/>
          </a:xfrm>
          <a:prstGeom prst="rect">
            <a:avLst/>
          </a:prstGeom>
        </p:spPr>
      </p:pic>
      <p:pic>
        <p:nvPicPr>
          <p:cNvPr id="5" name="Picture 4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228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2800" b="1" dirty="0"/>
              <a:t>Bærekraftige ungdomsbedrifter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199456" y="2564904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Ungt Entreprenørskap og Storebrand </a:t>
            </a:r>
            <a:br>
              <a:rPr lang="nb-NO" sz="1600" dirty="0"/>
            </a:br>
            <a:r>
              <a:rPr lang="nb-NO" sz="1600" dirty="0"/>
              <a:t>har utviklet en bærekraftmodul til Ungdomsbedrift.</a:t>
            </a:r>
          </a:p>
          <a:p>
            <a:endParaRPr lang="nb-NO" sz="1600" u="sng" dirty="0">
              <a:hlinkClick r:id="" action="ppaction://noaction"/>
            </a:endParaRPr>
          </a:p>
          <a:p>
            <a:r>
              <a:rPr lang="nb-NO" sz="1600" u="sng" dirty="0">
                <a:hlinkClick r:id="" action="ppaction://noaction"/>
              </a:rPr>
              <a:t>https://baerekraft.ungdomsbedrift.no/</a:t>
            </a:r>
            <a:endParaRPr lang="nb-NO" sz="1600" dirty="0"/>
          </a:p>
          <a:p>
            <a:r>
              <a:rPr lang="nb-NO" sz="1600" dirty="0"/>
              <a:t> </a:t>
            </a:r>
          </a:p>
          <a:p>
            <a:r>
              <a:rPr lang="nb-NO" sz="1600" dirty="0"/>
              <a:t>Målet er å inspirere ungdomsbedrifter til å gjøre bærekraftige valg og vurderinger.</a:t>
            </a:r>
          </a:p>
          <a:p>
            <a:endParaRPr lang="nb-NO" sz="1600" dirty="0"/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22" y="3694461"/>
            <a:ext cx="1225013" cy="1313303"/>
          </a:xfrm>
          <a:prstGeom prst="rect">
            <a:avLst/>
          </a:prstGeom>
        </p:spPr>
      </p:pic>
      <p:pic>
        <p:nvPicPr>
          <p:cNvPr id="9" name="Plassholder for innhold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9" t="44170" r="30917" b="44324"/>
          <a:stretch/>
        </p:blipFill>
        <p:spPr>
          <a:xfrm>
            <a:off x="6096000" y="2468893"/>
            <a:ext cx="3608861" cy="984235"/>
          </a:xfrm>
          <a:prstGeom prst="rect">
            <a:avLst/>
          </a:prstGeom>
        </p:spPr>
      </p:pic>
      <p:pic>
        <p:nvPicPr>
          <p:cNvPr id="6" name="Picture 4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453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87488" y="836713"/>
            <a:ext cx="7718800" cy="473927"/>
          </a:xfrm>
        </p:spPr>
        <p:txBody>
          <a:bodyPr>
            <a:noAutofit/>
          </a:bodyPr>
          <a:lstStyle/>
          <a:p>
            <a:pPr algn="ctr"/>
            <a:r>
              <a:rPr lang="nb-NO" sz="3200" b="1" dirty="0"/>
              <a:t>Ungdomsbedrift gir resultater 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3"/>
          </p:nvPr>
        </p:nvSpPr>
        <p:spPr>
          <a:xfrm>
            <a:off x="5039883" y="1822392"/>
            <a:ext cx="6624736" cy="3814853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nb-NO" dirty="0"/>
              <a:t>Høyere score på å ta initiativ, problemløsning, ta beslutning</a:t>
            </a:r>
          </a:p>
          <a:p>
            <a:pPr>
              <a:spcBef>
                <a:spcPts val="1200"/>
              </a:spcBef>
            </a:pPr>
            <a:r>
              <a:rPr lang="nb-NO" dirty="0"/>
              <a:t>Større kunnskap om og sannsynlighet for egen etablering</a:t>
            </a:r>
          </a:p>
          <a:p>
            <a:pPr>
              <a:spcBef>
                <a:spcPts val="1200"/>
              </a:spcBef>
            </a:pPr>
            <a:r>
              <a:rPr lang="nb-NO" dirty="0"/>
              <a:t>Høyere score på samfunnskompetanse, muntlig fremføring – og matte og digital kompetanse</a:t>
            </a:r>
          </a:p>
          <a:p>
            <a:pPr>
              <a:spcBef>
                <a:spcPts val="1200"/>
              </a:spcBef>
            </a:pPr>
            <a:r>
              <a:rPr lang="nb-NO" dirty="0"/>
              <a:t>Lavere sykefravær, høyere skolemotivasjon –                     og forbedret prestasjon!</a:t>
            </a:r>
          </a:p>
          <a:p>
            <a:pPr marL="228594" lvl="1" indent="0">
              <a:spcBef>
                <a:spcPts val="1200"/>
              </a:spcBef>
              <a:buNone/>
            </a:pPr>
            <a:endParaRPr lang="nb-NO" sz="1800" dirty="0"/>
          </a:p>
        </p:txBody>
      </p:sp>
      <p:sp>
        <p:nvSpPr>
          <p:cNvPr id="4" name="TekstSylinder 3"/>
          <p:cNvSpPr txBox="1"/>
          <p:nvPr/>
        </p:nvSpPr>
        <p:spPr>
          <a:xfrm>
            <a:off x="5231904" y="6021289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Kilde: ICEE/ Østlandsforskning 2018</a:t>
            </a:r>
            <a:r>
              <a:rPr lang="nb-NO" sz="1200" dirty="0"/>
              <a:t>: 5 land (Finland, Estland, Latvia, Italia, Belgia), 25 skoler, 12 000 personer; elever, lærere, foreldre, næringsliv, 150 intervjuer 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5" r="15810"/>
          <a:stretch/>
        </p:blipFill>
        <p:spPr>
          <a:xfrm>
            <a:off x="1487488" y="1822392"/>
            <a:ext cx="3400584" cy="439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95467" y="836713"/>
            <a:ext cx="9601067" cy="473927"/>
          </a:xfrm>
        </p:spPr>
        <p:txBody>
          <a:bodyPr>
            <a:normAutofit fontScale="90000"/>
          </a:bodyPr>
          <a:lstStyle/>
          <a:p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" y="-15125"/>
            <a:ext cx="12175708" cy="9131783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6768075" y="644691"/>
            <a:ext cx="5088565" cy="543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i="1" dirty="0"/>
              <a:t>«Ungt Entreprenørskap har bidratt til å innovere skolen»</a:t>
            </a:r>
          </a:p>
          <a:p>
            <a:pPr algn="r"/>
            <a:r>
              <a:rPr lang="nb-NO" sz="1333" dirty="0"/>
              <a:t>Kunnskapsminister Jan Tore Sanner, aug-18</a:t>
            </a:r>
          </a:p>
        </p:txBody>
      </p:sp>
    </p:spTree>
    <p:extLst>
      <p:ext uri="{BB962C8B-B14F-4D97-AF65-F5344CB8AC3E}">
        <p14:creationId xmlns:p14="http://schemas.microsoft.com/office/powerpoint/2010/main" val="1105859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96000" y="740702"/>
            <a:ext cx="9601067" cy="473927"/>
          </a:xfrm>
        </p:spPr>
        <p:txBody>
          <a:bodyPr>
            <a:normAutofit fontScale="90000"/>
          </a:bodyPr>
          <a:lstStyle/>
          <a:p>
            <a:pPr algn="ctr"/>
            <a:r>
              <a:rPr lang="nb-NO" b="1" dirty="0"/>
              <a:t>Regjeringsplattformen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4080" y="1320800"/>
            <a:ext cx="6482080" cy="5370457"/>
          </a:xfrm>
        </p:spPr>
        <p:txBody>
          <a:bodyPr/>
          <a:lstStyle/>
          <a:p>
            <a:pPr marL="0" indent="0">
              <a:buNone/>
            </a:pPr>
            <a:r>
              <a:rPr lang="nb-NO" sz="1600" b="1" u="sng" dirty="0"/>
              <a:t>Gründerskap</a:t>
            </a:r>
            <a:r>
              <a:rPr lang="nb-NO" dirty="0"/>
              <a:t> </a:t>
            </a:r>
          </a:p>
          <a:p>
            <a:r>
              <a:rPr lang="nb-NO" sz="1600" dirty="0"/>
              <a:t>Integrere entreprenørskap bedre i hele utdanningsløpet</a:t>
            </a:r>
          </a:p>
          <a:p>
            <a:r>
              <a:rPr lang="nb-NO" sz="1600" dirty="0"/>
              <a:t>Heve inntektsgrensen for elev- og ungdomsbedrifter, og forenkle overgangen til ordinær bedrift</a:t>
            </a:r>
          </a:p>
          <a:p>
            <a:endParaRPr lang="nb-NO" sz="1600" dirty="0"/>
          </a:p>
          <a:p>
            <a:pPr marL="0" indent="0">
              <a:buNone/>
            </a:pPr>
            <a:r>
              <a:rPr lang="nb-NO" sz="1600" b="1" u="sng" dirty="0"/>
              <a:t>Digital kompetanse og innovasjon</a:t>
            </a:r>
            <a:r>
              <a:rPr lang="nb-NO" sz="1600" b="1" dirty="0"/>
              <a:t> </a:t>
            </a:r>
            <a:endParaRPr lang="nb-NO" sz="1600" dirty="0"/>
          </a:p>
          <a:p>
            <a:r>
              <a:rPr lang="nb-NO" sz="1600" dirty="0"/>
              <a:t>Øke innovasjons- og entreprenørskapskompetansen i hele utdanningsløpet</a:t>
            </a:r>
          </a:p>
          <a:p>
            <a:r>
              <a:rPr lang="nb-NO" sz="1600" dirty="0"/>
              <a:t>Styrke Ungt Entreprenørskap som en viktig arena for samarbeid med arbeidslivet</a:t>
            </a:r>
          </a:p>
          <a:p>
            <a:endParaRPr lang="nb-NO" sz="1600" dirty="0"/>
          </a:p>
          <a:p>
            <a:pPr marL="0" indent="0">
              <a:buNone/>
            </a:pPr>
            <a:r>
              <a:rPr lang="nb-NO" sz="1600" b="1" u="sng" dirty="0"/>
              <a:t>Høyere utdanning</a:t>
            </a:r>
            <a:r>
              <a:rPr lang="nb-NO" sz="1600" b="1" dirty="0"/>
              <a:t> </a:t>
            </a:r>
          </a:p>
          <a:p>
            <a:r>
              <a:rPr lang="nb-NO" sz="1600" dirty="0"/>
              <a:t>Legge til rette for mer innovasjon og entreprenørskap innenfor høyere utdanning</a:t>
            </a:r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l="9890"/>
          <a:stretch/>
        </p:blipFill>
        <p:spPr>
          <a:xfrm>
            <a:off x="7536160" y="1892829"/>
            <a:ext cx="4374061" cy="3236928"/>
          </a:xfrm>
          <a:prstGeom prst="rect">
            <a:avLst/>
          </a:prstGeom>
        </p:spPr>
      </p:pic>
      <p:pic>
        <p:nvPicPr>
          <p:cNvPr id="5" name="Picture 4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4" y="6272126"/>
            <a:ext cx="1063946" cy="41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 err="1"/>
              <a:t>Rotary</a:t>
            </a:r>
            <a:r>
              <a:rPr lang="nb-NO" b="1" dirty="0"/>
              <a:t> og ungdomstjenesten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Ungdomsutveksling</a:t>
            </a:r>
          </a:p>
          <a:p>
            <a:r>
              <a:rPr lang="nb-NO" dirty="0"/>
              <a:t>RYLA (Hunn, Gjøvik Rotaryklubb – 27. – 29. mars 2020 på Honne) </a:t>
            </a:r>
          </a:p>
          <a:p>
            <a:r>
              <a:rPr lang="nb-NO" dirty="0" err="1"/>
              <a:t>Rotaract</a:t>
            </a:r>
            <a:r>
              <a:rPr lang="nb-NO" dirty="0"/>
              <a:t> (18 – 30 år)</a:t>
            </a:r>
          </a:p>
          <a:p>
            <a:endParaRPr lang="nb-NO" dirty="0"/>
          </a:p>
          <a:p>
            <a:r>
              <a:rPr lang="nb-NO" dirty="0"/>
              <a:t>Ungt entreprenørskap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726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50" y="260648"/>
            <a:ext cx="11729041" cy="62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7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864" y="322189"/>
            <a:ext cx="9601067" cy="473927"/>
          </a:xfrm>
        </p:spPr>
        <p:txBody>
          <a:bodyPr>
            <a:normAutofit fontScale="90000"/>
          </a:bodyPr>
          <a:lstStyle/>
          <a:p>
            <a:pPr algn="ctr"/>
            <a:r>
              <a:rPr lang="nb-NO" b="1" dirty="0"/>
              <a:t>Fylkesmessa for ungdomsbedrifter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880" y="1046481"/>
            <a:ext cx="9509760" cy="4479920"/>
          </a:xfrm>
        </p:spPr>
        <p:txBody>
          <a:bodyPr>
            <a:normAutofit/>
          </a:bodyPr>
          <a:lstStyle/>
          <a:p>
            <a:r>
              <a:rPr lang="nb-NO" sz="2400" dirty="0"/>
              <a:t>Årlig arrangement som samler ungdomsbedrifter fra de videregående skolene i fylket. </a:t>
            </a:r>
          </a:p>
          <a:p>
            <a:r>
              <a:rPr lang="nb-NO" sz="2400" dirty="0"/>
              <a:t>Fylkesmessa er en utstillings- og læringsarena.</a:t>
            </a:r>
          </a:p>
          <a:p>
            <a:r>
              <a:rPr lang="nb-NO" sz="2400" dirty="0"/>
              <a:t>Bedriftene står på stand og viser fram bedriftene sine, samt deltar i en rekke konkurranser.</a:t>
            </a:r>
          </a:p>
          <a:p>
            <a:r>
              <a:rPr lang="nb-NO" sz="2400" dirty="0"/>
              <a:t>Hver konkurranse har sin jury, som består av representanter fra arbeids-/næringsliv.</a:t>
            </a:r>
          </a:p>
          <a:p>
            <a:r>
              <a:rPr lang="nb-NO" sz="2400" dirty="0"/>
              <a:t>Fylkesmessa fungerer også som uttak til NM.</a:t>
            </a:r>
          </a:p>
        </p:txBody>
      </p:sp>
      <p:pic>
        <p:nvPicPr>
          <p:cNvPr id="10" name="Plassholder for innhold 4"/>
          <p:cNvPicPr>
            <a:picLocks noChangeAspect="1"/>
          </p:cNvPicPr>
          <p:nvPr/>
        </p:nvPicPr>
        <p:blipFill rotWithShape="1">
          <a:blip r:embed="rId2"/>
          <a:srcRect l="20170" r="10453"/>
          <a:stretch/>
        </p:blipFill>
        <p:spPr>
          <a:xfrm>
            <a:off x="2935566" y="4485118"/>
            <a:ext cx="1829353" cy="175790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3"/>
          <a:srcRect r="13717"/>
          <a:stretch/>
        </p:blipFill>
        <p:spPr>
          <a:xfrm>
            <a:off x="4766585" y="4485117"/>
            <a:ext cx="2302863" cy="1778368"/>
          </a:xfrm>
          <a:prstGeom prst="rect">
            <a:avLst/>
          </a:prstGeom>
        </p:spPr>
      </p:pic>
      <p:pic>
        <p:nvPicPr>
          <p:cNvPr id="12" name="Plassholder for innhold 4"/>
          <p:cNvPicPr>
            <a:picLocks noChangeAspect="1"/>
          </p:cNvPicPr>
          <p:nvPr/>
        </p:nvPicPr>
        <p:blipFill rotWithShape="1">
          <a:blip r:embed="rId4"/>
          <a:srcRect l="7831"/>
          <a:stretch/>
        </p:blipFill>
        <p:spPr>
          <a:xfrm>
            <a:off x="7069447" y="4495521"/>
            <a:ext cx="2458659" cy="1778368"/>
          </a:xfrm>
          <a:prstGeom prst="rect">
            <a:avLst/>
          </a:prstGeom>
        </p:spPr>
      </p:pic>
      <p:pic>
        <p:nvPicPr>
          <p:cNvPr id="13" name="Plassholder for innhold 4"/>
          <p:cNvPicPr>
            <a:picLocks noChangeAspect="1"/>
          </p:cNvPicPr>
          <p:nvPr/>
        </p:nvPicPr>
        <p:blipFill rotWithShape="1">
          <a:blip r:embed="rId5"/>
          <a:srcRect l="5321"/>
          <a:stretch/>
        </p:blipFill>
        <p:spPr>
          <a:xfrm>
            <a:off x="482284" y="4485117"/>
            <a:ext cx="2497297" cy="175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81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Konkurranser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nb-NO" dirty="0"/>
              <a:t>UE </a:t>
            </a:r>
            <a:r>
              <a:rPr lang="nb-NO" dirty="0" err="1"/>
              <a:t>Alumnis</a:t>
            </a:r>
            <a:r>
              <a:rPr lang="nb-NO" dirty="0"/>
              <a:t> lederskapspris</a:t>
            </a:r>
          </a:p>
          <a:p>
            <a:r>
              <a:rPr lang="nb-NO" dirty="0"/>
              <a:t>Beste utstilling</a:t>
            </a:r>
          </a:p>
          <a:p>
            <a:r>
              <a:rPr lang="nb-NO" dirty="0"/>
              <a:t>Beste salgs- og servicebedrift</a:t>
            </a:r>
          </a:p>
          <a:p>
            <a:r>
              <a:rPr lang="nb-NO" dirty="0"/>
              <a:t>Beste markedsføring</a:t>
            </a:r>
          </a:p>
          <a:p>
            <a:r>
              <a:rPr lang="nb-NO" dirty="0"/>
              <a:t>Beste yrkesfaglige bedrift</a:t>
            </a:r>
          </a:p>
          <a:p>
            <a:r>
              <a:rPr lang="nb-NO" dirty="0"/>
              <a:t>Beste samarbeid med næringslivet</a:t>
            </a:r>
          </a:p>
          <a:p>
            <a:r>
              <a:rPr lang="nb-NO" dirty="0"/>
              <a:t>Beste sosiale entreprenør</a:t>
            </a:r>
          </a:p>
          <a:p>
            <a:r>
              <a:rPr lang="nb-NO" dirty="0"/>
              <a:t>Bærekraftprisen</a:t>
            </a:r>
          </a:p>
          <a:p>
            <a:r>
              <a:rPr lang="nb-NO" dirty="0"/>
              <a:t>Innovasjonsprisen</a:t>
            </a:r>
          </a:p>
          <a:p>
            <a:r>
              <a:rPr lang="nb-NO" dirty="0"/>
              <a:t>Beste kundeopplevelse på nett – i samarbeid med Visma</a:t>
            </a:r>
          </a:p>
          <a:p>
            <a:r>
              <a:rPr lang="nb-NO" dirty="0"/>
              <a:t>Beste forretningsplan – i samarbeid med Nordea</a:t>
            </a:r>
          </a:p>
          <a:p>
            <a:r>
              <a:rPr lang="nb-NO" dirty="0"/>
              <a:t>Størst verdiskapingspotensial – i samarbeid med Ferd</a:t>
            </a:r>
          </a:p>
          <a:p>
            <a:r>
              <a:rPr lang="nb-NO" dirty="0"/>
              <a:t>Beste HR-bedrift – i samarbeid med </a:t>
            </a:r>
            <a:r>
              <a:rPr lang="nb-NO" dirty="0" err="1"/>
              <a:t>ManpowerGroup</a:t>
            </a:r>
            <a:endParaRPr lang="nb-NO" dirty="0"/>
          </a:p>
          <a:p>
            <a:r>
              <a:rPr lang="nb-NO" dirty="0"/>
              <a:t>Beste regnskap – i samarbeid med Spleiselaget</a:t>
            </a:r>
          </a:p>
          <a:p>
            <a:r>
              <a:rPr lang="nb-NO" dirty="0"/>
              <a:t>Beste ungdomsbedrift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4176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96000" y="2180862"/>
            <a:ext cx="9600533" cy="3825591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nb-NO" sz="7200" b="1" dirty="0">
                <a:solidFill>
                  <a:schemeClr val="accent4"/>
                </a:solidFill>
                <a:latin typeface="Bradley Hand ITC" panose="03070402050302030203" pitchFamily="66" charset="0"/>
              </a:rPr>
            </a:br>
            <a:r>
              <a:rPr lang="nb-NO" sz="7200" b="1" dirty="0">
                <a:solidFill>
                  <a:schemeClr val="accent4"/>
                </a:solidFill>
                <a:latin typeface="Bradley Hand ITC" panose="03070402050302030203" pitchFamily="66" charset="0"/>
              </a:rPr>
              <a:t>Flere UB-eksempler</a:t>
            </a:r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730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280" cy="6858000"/>
          </a:xfrm>
        </p:spPr>
      </p:pic>
    </p:spTree>
    <p:extLst>
      <p:ext uri="{BB962C8B-B14F-4D97-AF65-F5344CB8AC3E}">
        <p14:creationId xmlns:p14="http://schemas.microsoft.com/office/powerpoint/2010/main" val="278285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9" r="12893"/>
          <a:stretch/>
        </p:blipFill>
        <p:spPr>
          <a:xfrm>
            <a:off x="1295467" y="14195"/>
            <a:ext cx="8448939" cy="6778604"/>
          </a:xfrm>
        </p:spPr>
      </p:pic>
    </p:spTree>
    <p:extLst>
      <p:ext uri="{BB962C8B-B14F-4D97-AF65-F5344CB8AC3E}">
        <p14:creationId xmlns:p14="http://schemas.microsoft.com/office/powerpoint/2010/main" val="26496563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" y="1"/>
            <a:ext cx="11905323" cy="68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21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pic>
        <p:nvPicPr>
          <p:cNvPr id="3" name="Plassholder for innhold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" y="-11219"/>
            <a:ext cx="12187279" cy="6858000"/>
          </a:xfrm>
        </p:spPr>
      </p:pic>
    </p:spTree>
    <p:extLst>
      <p:ext uri="{BB962C8B-B14F-4D97-AF65-F5344CB8AC3E}">
        <p14:creationId xmlns:p14="http://schemas.microsoft.com/office/powerpoint/2010/main" val="3780775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pic>
        <p:nvPicPr>
          <p:cNvPr id="3" name="Plassholder for innhold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13" y="-19287"/>
            <a:ext cx="10272912" cy="6848609"/>
          </a:xfrm>
        </p:spPr>
      </p:pic>
    </p:spTree>
    <p:extLst>
      <p:ext uri="{BB962C8B-B14F-4D97-AF65-F5344CB8AC3E}">
        <p14:creationId xmlns:p14="http://schemas.microsoft.com/office/powerpoint/2010/main" val="395861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Studentbedrift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b-NO" sz="1800" dirty="0">
                <a:ea typeface="Verdana" pitchFamily="34" charset="0"/>
                <a:cs typeface="Verdana" pitchFamily="34" charset="0"/>
              </a:rPr>
              <a:t>En metode for læring der studenter samarbeider </a:t>
            </a:r>
          </a:p>
          <a:p>
            <a:pPr>
              <a:buNone/>
            </a:pPr>
            <a:r>
              <a:rPr lang="nb-NO" sz="1800" dirty="0">
                <a:ea typeface="Verdana" pitchFamily="34" charset="0"/>
                <a:cs typeface="Verdana" pitchFamily="34" charset="0"/>
              </a:rPr>
              <a:t>og får praktisk erfaring med å drive sin egen bedrift.</a:t>
            </a:r>
          </a:p>
          <a:p>
            <a:pPr>
              <a:buNone/>
            </a:pPr>
            <a:endParaRPr lang="nb-NO" sz="1800" dirty="0">
              <a:ea typeface="Verdana" pitchFamily="34" charset="0"/>
              <a:cs typeface="Verdana" pitchFamily="34" charset="0"/>
            </a:endParaRPr>
          </a:p>
          <a:p>
            <a:pPr lvl="1"/>
            <a:r>
              <a:rPr lang="nb-NO" sz="1800" dirty="0">
                <a:ea typeface="Verdana" pitchFamily="34" charset="0"/>
                <a:cs typeface="Verdana" pitchFamily="34" charset="0"/>
              </a:rPr>
              <a:t>bedriftsetablering</a:t>
            </a:r>
          </a:p>
          <a:p>
            <a:pPr lvl="1"/>
            <a:r>
              <a:rPr lang="nb-NO" sz="1800" dirty="0">
                <a:ea typeface="Verdana" pitchFamily="34" charset="0"/>
                <a:cs typeface="Verdana" pitchFamily="34" charset="0"/>
              </a:rPr>
              <a:t>utvikle forretningsidé</a:t>
            </a:r>
          </a:p>
          <a:p>
            <a:pPr lvl="1"/>
            <a:r>
              <a:rPr lang="nb-NO" sz="1800" dirty="0">
                <a:ea typeface="Verdana" pitchFamily="34" charset="0"/>
                <a:cs typeface="Verdana" pitchFamily="34" charset="0"/>
              </a:rPr>
              <a:t>idé-/produktutvikling</a:t>
            </a:r>
          </a:p>
          <a:p>
            <a:pPr lvl="1"/>
            <a:r>
              <a:rPr lang="nb-NO" sz="1800" dirty="0">
                <a:ea typeface="Verdana" pitchFamily="34" charset="0"/>
                <a:cs typeface="Verdana" pitchFamily="34" charset="0"/>
              </a:rPr>
              <a:t>markedsanalyse og markedsføring</a:t>
            </a:r>
          </a:p>
          <a:p>
            <a:pPr lvl="1"/>
            <a:r>
              <a:rPr lang="nb-NO" sz="1800" dirty="0">
                <a:ea typeface="Verdana" pitchFamily="34" charset="0"/>
                <a:cs typeface="Verdana" pitchFamily="34" charset="0"/>
              </a:rPr>
              <a:t>økonomi</a:t>
            </a:r>
          </a:p>
          <a:p>
            <a:pPr lvl="1"/>
            <a:r>
              <a:rPr lang="nb-NO" sz="1800" dirty="0">
                <a:ea typeface="Verdana" pitchFamily="34" charset="0"/>
                <a:cs typeface="Verdana" pitchFamily="34" charset="0"/>
              </a:rPr>
              <a:t>ledelse</a:t>
            </a:r>
          </a:p>
          <a:p>
            <a:pPr lvl="1"/>
            <a:r>
              <a:rPr lang="nb-NO" sz="1800" dirty="0">
                <a:ea typeface="Verdana" pitchFamily="34" charset="0"/>
                <a:cs typeface="Verdana" pitchFamily="34" charset="0"/>
              </a:rPr>
              <a:t>styrekompetanse</a:t>
            </a:r>
          </a:p>
          <a:p>
            <a:pPr lvl="1"/>
            <a:r>
              <a:rPr lang="nb-NO" sz="1800" dirty="0">
                <a:ea typeface="Verdana" pitchFamily="34" charset="0"/>
                <a:cs typeface="Verdana" pitchFamily="34" charset="0"/>
              </a:rPr>
              <a:t>bygge profesjonelle nettverk </a:t>
            </a:r>
          </a:p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07" y="1635621"/>
            <a:ext cx="3168352" cy="4201955"/>
          </a:xfrm>
          <a:prstGeom prst="rect">
            <a:avLst/>
          </a:prstGeom>
        </p:spPr>
      </p:pic>
      <p:pic>
        <p:nvPicPr>
          <p:cNvPr id="6" name="Picture 4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067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74650"/>
            <a:ext cx="10515600" cy="1325563"/>
          </a:xfrm>
        </p:spPr>
        <p:txBody>
          <a:bodyPr/>
          <a:lstStyle/>
          <a:p>
            <a:pPr algn="ctr"/>
            <a:r>
              <a:rPr lang="nb-NO" b="1" dirty="0"/>
              <a:t>Ungt entreprenørskap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Startet 1997</a:t>
            </a:r>
          </a:p>
          <a:p>
            <a:r>
              <a:rPr lang="nb-NO" dirty="0"/>
              <a:t>Ideell landsomfattende organisasjon</a:t>
            </a:r>
          </a:p>
          <a:p>
            <a:r>
              <a:rPr lang="nb-NO" dirty="0"/>
              <a:t>Samspill med utdanningssystemet, næringslivet og andre aktører</a:t>
            </a:r>
          </a:p>
          <a:p>
            <a:r>
              <a:rPr lang="nb-NO" dirty="0"/>
              <a:t>Utvikle barn og unges kreativitet, skaperglede og troen på seg selv</a:t>
            </a:r>
          </a:p>
          <a:p>
            <a:r>
              <a:rPr lang="nb-NO" dirty="0"/>
              <a:t>Nasjonalt sekretariat</a:t>
            </a:r>
          </a:p>
          <a:p>
            <a:r>
              <a:rPr lang="nb-NO" dirty="0"/>
              <a:t>Fylkesorganisasjoner (AAFY = ikke næringsdrivende virksomhet)</a:t>
            </a:r>
          </a:p>
          <a:p>
            <a:r>
              <a:rPr lang="nb-NO" dirty="0"/>
              <a:t>Desentral organisering sikrer nærhet til lokale myndigheter og lokalt arbeids- og næringsliv</a:t>
            </a:r>
          </a:p>
          <a:p>
            <a:r>
              <a:rPr lang="nb-NO" dirty="0"/>
              <a:t>Eget styre og ansvar for egen økonomi</a:t>
            </a:r>
          </a:p>
          <a:p>
            <a:r>
              <a:rPr lang="nb-NO" dirty="0"/>
              <a:t>UE Norge har ansvaret for pedagogiske programmer og strategiarbeid</a:t>
            </a:r>
          </a:p>
          <a:p>
            <a:endParaRPr lang="nb-NO" dirty="0"/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2109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310183" y="5143512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latin typeface="Calibri" pitchFamily="34" charset="0"/>
              </a:rPr>
              <a:t> 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957788" y="647660"/>
            <a:ext cx="839130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4000" b="1" dirty="0">
              <a:latin typeface="Calibri" pitchFamily="34" charset="0"/>
            </a:endParaRPr>
          </a:p>
          <a:p>
            <a:r>
              <a:rPr lang="nb-NO" sz="4000" b="1" dirty="0"/>
              <a:t>Utfordringer</a:t>
            </a:r>
            <a:br>
              <a:rPr lang="nb-NO" dirty="0"/>
            </a:br>
            <a:r>
              <a:rPr lang="nb-NO" dirty="0"/>
              <a:t> </a:t>
            </a:r>
          </a:p>
          <a:p>
            <a:endParaRPr lang="nb-NO" dirty="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sz="2400" dirty="0"/>
              <a:t>Forankring (skoleledelse, skoleeier, læreplaner)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sz="2400" dirty="0"/>
              <a:t>Metodefrihet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sz="2400" dirty="0"/>
              <a:t>Tverrfaglig samarbeid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sz="2400" dirty="0"/>
              <a:t>Eget fag eller metode?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sz="2400" dirty="0"/>
              <a:t>Avhengig av ildsjeler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sz="2400" dirty="0"/>
              <a:t>Finansiering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431" y="3371192"/>
            <a:ext cx="1603387" cy="1956987"/>
          </a:xfrm>
          <a:prstGeom prst="rect">
            <a:avLst/>
          </a:prstGeom>
        </p:spPr>
      </p:pic>
      <p:pic>
        <p:nvPicPr>
          <p:cNvPr id="5" name="Picture 4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998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/>
              <a:t>Hva kan rotaryklubben gjøre?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600" dirty="0"/>
              <a:t>Samarbeid mellom klubb og barne-, ungdoms og eller videregående skole</a:t>
            </a:r>
          </a:p>
          <a:p>
            <a:r>
              <a:rPr lang="nb-NO" sz="3600" dirty="0"/>
              <a:t>Mentor i ungdoms- og studentbedrifter</a:t>
            </a:r>
          </a:p>
          <a:p>
            <a:r>
              <a:rPr lang="nb-NO" sz="3600" dirty="0"/>
              <a:t>Jurymedlem i årlige fylkesmesse</a:t>
            </a:r>
          </a:p>
          <a:p>
            <a:endParaRPr lang="nb-NO" sz="3600" dirty="0"/>
          </a:p>
          <a:p>
            <a:r>
              <a:rPr lang="nb-NO" sz="3600" dirty="0"/>
              <a:t>Aktiv medvirkning vil også markedsføre </a:t>
            </a:r>
            <a:r>
              <a:rPr lang="nb-NO" sz="3600" dirty="0" err="1"/>
              <a:t>Rotary</a:t>
            </a:r>
            <a:endParaRPr lang="nb-NO" sz="3600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321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/>
              <a:t>Framdrift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3777" y="1690688"/>
            <a:ext cx="10515600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b-NO" sz="2800" dirty="0"/>
          </a:p>
          <a:p>
            <a:pPr marL="457200" lvl="1" indent="0">
              <a:buNone/>
            </a:pPr>
            <a:r>
              <a:rPr lang="nb-NO" sz="2800" dirty="0"/>
              <a:t>	1. Distriktet har vedtatt å bli samarbeidspartner med UE. </a:t>
            </a:r>
          </a:p>
          <a:p>
            <a:pPr marL="0" indent="0">
              <a:buNone/>
            </a:pPr>
            <a:r>
              <a:rPr lang="nb-NO" dirty="0"/>
              <a:t>	    </a:t>
            </a:r>
            <a:r>
              <a:rPr lang="nb-NO" dirty="0" err="1"/>
              <a:t>Dvs</a:t>
            </a:r>
            <a:r>
              <a:rPr lang="nb-NO" dirty="0"/>
              <a:t> kr 10 000,- x 2 (2020)</a:t>
            </a:r>
          </a:p>
          <a:p>
            <a:pPr marL="0" indent="0">
              <a:buNone/>
            </a:pPr>
            <a:r>
              <a:rPr lang="nb-NO" dirty="0"/>
              <a:t>	2. Klubbene tar kontakt med UE sin kontaktperson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2200" dirty="0">
                <a:solidFill>
                  <a:srgbClr val="363636"/>
                </a:solidFill>
                <a:latin typeface="Proxima-Semibold"/>
              </a:rPr>
              <a:t>			Inger Toril  Holte Breien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2200" dirty="0">
                <a:solidFill>
                  <a:srgbClr val="363636"/>
                </a:solidFill>
                <a:latin typeface="Proxima-Semibold"/>
              </a:rPr>
              <a:t>			</a:t>
            </a:r>
            <a:r>
              <a:rPr lang="nb-NO" altLang="nb-NO" sz="2200" dirty="0">
                <a:solidFill>
                  <a:srgbClr val="363636"/>
                </a:solidFill>
                <a:latin typeface="Proxima-Regular"/>
              </a:rPr>
              <a:t>Rådgiver</a:t>
            </a:r>
            <a:endParaRPr lang="nb-NO" altLang="nb-NO" sz="22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2200" dirty="0">
                <a:solidFill>
                  <a:srgbClr val="363636"/>
                </a:solidFill>
                <a:latin typeface="Proxima-Regular"/>
              </a:rPr>
              <a:t>                                   	E-post: </a:t>
            </a:r>
            <a:r>
              <a:rPr lang="nb-NO" altLang="nb-NO" sz="2200" u="sng" dirty="0">
                <a:solidFill>
                  <a:srgbClr val="1BA6E5"/>
                </a:solidFill>
                <a:latin typeface="Proxima-Regular"/>
                <a:hlinkClick r:id="rId2"/>
              </a:rPr>
              <a:t>inger.toril.holte.breien@ue.no</a:t>
            </a:r>
            <a:br>
              <a:rPr lang="nb-NO" altLang="nb-NO" sz="2200" dirty="0">
                <a:solidFill>
                  <a:srgbClr val="363636"/>
                </a:solidFill>
                <a:latin typeface="Proxima-Regular"/>
              </a:rPr>
            </a:br>
            <a:r>
              <a:rPr lang="nb-NO" altLang="nb-NO" sz="2200" dirty="0">
                <a:solidFill>
                  <a:srgbClr val="363636"/>
                </a:solidFill>
                <a:latin typeface="Proxima-Regular"/>
              </a:rPr>
              <a:t>                                   	Mobil: +47 97640057</a:t>
            </a:r>
            <a:endParaRPr lang="nb-NO" altLang="nb-NO" sz="22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nb-NO" dirty="0"/>
              <a:t>	3. UE vil markedsføre </a:t>
            </a:r>
            <a:r>
              <a:rPr lang="nb-NO" dirty="0" err="1"/>
              <a:t>Rotary</a:t>
            </a:r>
            <a:r>
              <a:rPr lang="nb-NO" dirty="0"/>
              <a:t> til skolene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36563" y="-2821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nb-NO" altLang="nb-NO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300" b="0" i="0" u="none" strike="noStrike" cap="none" normalizeH="0" baseline="0" dirty="0">
                <a:ln>
                  <a:noFill/>
                </a:ln>
                <a:solidFill>
                  <a:srgbClr val="363636"/>
                </a:solidFill>
                <a:effectLst/>
                <a:latin typeface="Proxima-Semibold"/>
              </a:rPr>
              <a:t>Inger Toril  Holte </a:t>
            </a:r>
            <a:r>
              <a:rPr kumimoji="0" lang="nb-NO" altLang="nb-NO" sz="1300" b="0" i="0" u="none" strike="noStrike" cap="none" normalizeH="0" baseline="0" dirty="0" err="1">
                <a:ln>
                  <a:noFill/>
                </a:ln>
                <a:solidFill>
                  <a:srgbClr val="363636"/>
                </a:solidFill>
                <a:effectLst/>
                <a:latin typeface="Proxima-Semibold"/>
              </a:rPr>
              <a:t>Breien</a:t>
            </a:r>
            <a:r>
              <a:rPr kumimoji="0" lang="nb-NO" altLang="nb-NO" sz="1000" b="0" i="0" u="none" strike="noStrike" cap="none" normalizeH="0" baseline="0" dirty="0" err="1">
                <a:ln>
                  <a:noFill/>
                </a:ln>
                <a:solidFill>
                  <a:srgbClr val="363636"/>
                </a:solidFill>
                <a:effectLst/>
                <a:latin typeface="Proxima-Regular"/>
              </a:rPr>
              <a:t>Rådgiver</a:t>
            </a:r>
            <a:endParaRPr kumimoji="0" lang="nb-NO" altLang="nb-N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000" b="0" i="0" u="none" strike="noStrike" cap="none" normalizeH="0" baseline="0" dirty="0">
                <a:ln>
                  <a:noFill/>
                </a:ln>
                <a:solidFill>
                  <a:srgbClr val="363636"/>
                </a:solidFill>
                <a:effectLst/>
                <a:latin typeface="Proxima-Regular"/>
              </a:rPr>
              <a:t>E-post: </a:t>
            </a:r>
            <a:r>
              <a:rPr kumimoji="0" lang="nb-NO" altLang="nb-NO" sz="1000" b="0" i="0" u="sng" strike="noStrike" cap="none" normalizeH="0" baseline="0" dirty="0">
                <a:ln>
                  <a:noFill/>
                </a:ln>
                <a:solidFill>
                  <a:srgbClr val="1BA6E5"/>
                </a:solidFill>
                <a:effectLst/>
                <a:latin typeface="Proxima-Regular"/>
                <a:hlinkClick r:id="rId2"/>
              </a:rPr>
              <a:t>inger.toril.holte.breien@ue.no</a:t>
            </a:r>
            <a:br>
              <a:rPr kumimoji="0" lang="nb-NO" altLang="nb-NO" sz="1000" b="0" i="0" u="none" strike="noStrike" cap="none" normalizeH="0" baseline="0" dirty="0">
                <a:ln>
                  <a:noFill/>
                </a:ln>
                <a:solidFill>
                  <a:srgbClr val="363636"/>
                </a:solidFill>
                <a:effectLst/>
                <a:latin typeface="Proxima-Regular"/>
              </a:rPr>
            </a:br>
            <a:r>
              <a:rPr kumimoji="0" lang="nb-NO" altLang="nb-NO" sz="1000" b="0" i="0" u="none" strike="noStrike" cap="none" normalizeH="0" baseline="0" dirty="0">
                <a:ln>
                  <a:noFill/>
                </a:ln>
                <a:solidFill>
                  <a:srgbClr val="363636"/>
                </a:solidFill>
                <a:effectLst/>
                <a:latin typeface="Proxima-Regular"/>
              </a:rPr>
              <a:t>Mobil: +47 97640057</a:t>
            </a: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Inger Toril  Holte Brei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988" y="-671050"/>
            <a:ext cx="56197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03777" y="757467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nb-NO" altLang="nb-NO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Inger Toril  Holte Brei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45" y="3762856"/>
            <a:ext cx="942393" cy="127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604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Lenker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https://www.ue.no/</a:t>
            </a:r>
            <a:endParaRPr lang="nb-NO" dirty="0"/>
          </a:p>
          <a:p>
            <a:r>
              <a:rPr lang="nb-NO" u="sng" dirty="0">
                <a:hlinkClick r:id="rId3"/>
              </a:rPr>
              <a:t>https://baerekraft.ungdomsbedrift.no/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5680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19576" r="15142" b="3797"/>
          <a:stretch/>
        </p:blipFill>
        <p:spPr>
          <a:xfrm>
            <a:off x="1524000" y="-24972"/>
            <a:ext cx="9305605" cy="6882971"/>
          </a:xfrm>
        </p:spPr>
      </p:pic>
    </p:spTree>
    <p:extLst>
      <p:ext uri="{BB962C8B-B14F-4D97-AF65-F5344CB8AC3E}">
        <p14:creationId xmlns:p14="http://schemas.microsoft.com/office/powerpoint/2010/main" val="2893311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5400" b="1" dirty="0"/>
              <a:t>TAKK FOR OPPMERKSOMHETEN </a:t>
            </a:r>
          </a:p>
          <a:p>
            <a:pPr marL="0" indent="0" algn="ctr">
              <a:buNone/>
            </a:pPr>
            <a:r>
              <a:rPr lang="nb-NO" sz="5400" b="1" dirty="0"/>
              <a:t>OG </a:t>
            </a:r>
          </a:p>
          <a:p>
            <a:pPr marL="0" indent="0" algn="ctr">
              <a:buNone/>
            </a:pPr>
            <a:r>
              <a:rPr lang="nb-NO" sz="5400" b="1" dirty="0"/>
              <a:t>LYKKE TIL</a:t>
            </a:r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8715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6957" y="365126"/>
            <a:ext cx="11360425" cy="1119568"/>
          </a:xfrm>
        </p:spPr>
        <p:txBody>
          <a:bodyPr>
            <a:normAutofit fontScale="90000"/>
          </a:bodyPr>
          <a:lstStyle/>
          <a:p>
            <a:pPr algn="ctr"/>
            <a:r>
              <a:rPr lang="nb-NO" b="1" dirty="0"/>
              <a:t>Oppland: Folketilvekst 2008-18 med og uten innvandring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</p:nvPr>
        </p:nvGraphicFramePr>
        <p:xfrm>
          <a:off x="616226" y="1597025"/>
          <a:ext cx="10737574" cy="4684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4414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/>
        </p:nvSpPr>
        <p:spPr>
          <a:xfrm>
            <a:off x="812970" y="303220"/>
            <a:ext cx="11379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latin typeface="Arial" panose="020B0604020202020204" pitchFamily="34" charset="0"/>
                <a:cs typeface="Arial" panose="020B0604020202020204" pitchFamily="34" charset="0"/>
              </a:rPr>
              <a:t>Innlandet: Innvandringen stopper opp!</a:t>
            </a:r>
          </a:p>
        </p:txBody>
      </p:sp>
      <p:graphicFrame>
        <p:nvGraphicFramePr>
          <p:cNvPr id="4" name="Diagram 3"/>
          <p:cNvGraphicFramePr>
            <a:graphicFrameLocks/>
          </p:cNvGraphicFramePr>
          <p:nvPr/>
        </p:nvGraphicFramePr>
        <p:xfrm>
          <a:off x="550985" y="1477107"/>
          <a:ext cx="10879015" cy="4525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Sylinder 1"/>
          <p:cNvSpPr txBox="1"/>
          <p:nvPr/>
        </p:nvSpPr>
        <p:spPr>
          <a:xfrm>
            <a:off x="10568354" y="4126523"/>
            <a:ext cx="1254370" cy="3165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600" b="1" dirty="0"/>
              <a:t>Flytting</a:t>
            </a:r>
          </a:p>
        </p:txBody>
      </p:sp>
      <p:sp>
        <p:nvSpPr>
          <p:cNvPr id="6" name="TekstSylinder 1"/>
          <p:cNvSpPr txBox="1"/>
          <p:nvPr/>
        </p:nvSpPr>
        <p:spPr>
          <a:xfrm>
            <a:off x="10468708" y="5251938"/>
            <a:ext cx="1723292" cy="3165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600" b="1" dirty="0"/>
              <a:t>Fødselsoverskudd</a:t>
            </a:r>
          </a:p>
        </p:txBody>
      </p:sp>
    </p:spTree>
    <p:extLst>
      <p:ext uri="{BB962C8B-B14F-4D97-AF65-F5344CB8AC3E}">
        <p14:creationId xmlns:p14="http://schemas.microsoft.com/office/powerpoint/2010/main" val="2242285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Flytting 2008-2017 Oppland/Hedmark</a:t>
            </a:r>
          </a:p>
        </p:txBody>
      </p:sp>
      <p:graphicFrame>
        <p:nvGraphicFramePr>
          <p:cNvPr id="6" name="Plassholder for innhold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50412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>
            <a:graphicFrameLocks/>
          </p:cNvGraphicFramePr>
          <p:nvPr/>
        </p:nvGraphicFramePr>
        <p:xfrm>
          <a:off x="420624" y="236600"/>
          <a:ext cx="5675376" cy="5922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 4"/>
          <p:cNvGraphicFramePr>
            <a:graphicFrameLocks/>
          </p:cNvGraphicFramePr>
          <p:nvPr/>
        </p:nvGraphicFramePr>
        <p:xfrm>
          <a:off x="6096000" y="133540"/>
          <a:ext cx="5943600" cy="6096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51821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600075" y="2404500"/>
            <a:ext cx="10839450" cy="1323439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/>
              <a:t>Ungt Entreprenørskap skal inspirere unge til å </a:t>
            </a:r>
          </a:p>
          <a:p>
            <a:pPr algn="ctr"/>
            <a:r>
              <a:rPr lang="nb-NO" sz="4000" b="1" dirty="0"/>
              <a:t>tenke nytt og skape verdier</a:t>
            </a:r>
          </a:p>
        </p:txBody>
      </p:sp>
      <p:pic>
        <p:nvPicPr>
          <p:cNvPr id="3" name="Picture 4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66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Plassholder for innhold 4"/>
          <p:cNvSpPr txBox="1">
            <a:spLocks/>
          </p:cNvSpPr>
          <p:nvPr/>
        </p:nvSpPr>
        <p:spPr bwMode="auto">
          <a:xfrm>
            <a:off x="6096001" y="1508787"/>
            <a:ext cx="3959225" cy="418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b-NO" altLang="nb-NO" sz="2000" b="1" dirty="0">
                <a:solidFill>
                  <a:srgbClr val="781D7E"/>
                </a:solidFill>
                <a:latin typeface="Franklin Gothic Medium" panose="020B0603020102020204" pitchFamily="34" charset="0"/>
              </a:rPr>
              <a:t>17</a:t>
            </a:r>
            <a:r>
              <a:rPr lang="nb-NO" altLang="nb-NO" sz="2000" dirty="0">
                <a:solidFill>
                  <a:srgbClr val="781D7E"/>
                </a:solidFill>
                <a:latin typeface="Franklin Gothic Medium" panose="020B0603020102020204" pitchFamily="34" charset="0"/>
              </a:rPr>
              <a:t> </a:t>
            </a:r>
            <a:r>
              <a:rPr lang="nb-NO" altLang="nb-NO" sz="2000" dirty="0"/>
              <a:t>fylkesorganisasjoner</a:t>
            </a:r>
          </a:p>
          <a:p>
            <a:pPr eaLnBrk="1" hangingPunct="1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b-NO" altLang="nb-NO" sz="2000" b="1" dirty="0">
                <a:solidFill>
                  <a:srgbClr val="781D7E"/>
                </a:solidFill>
                <a:latin typeface="Franklin Gothic Medium" panose="020B0603020102020204" pitchFamily="34" charset="0"/>
              </a:rPr>
              <a:t>367</a:t>
            </a:r>
            <a:r>
              <a:rPr lang="nb-NO" altLang="nb-NO" sz="2000" dirty="0"/>
              <a:t> kommuner</a:t>
            </a:r>
          </a:p>
          <a:p>
            <a:pPr eaLnBrk="1" hangingPunct="1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b-NO" altLang="nb-NO" sz="2000" b="1" dirty="0">
                <a:solidFill>
                  <a:srgbClr val="781D7E"/>
                </a:solidFill>
                <a:latin typeface="Franklin Gothic Medium" panose="020B0603020102020204" pitchFamily="34" charset="0"/>
              </a:rPr>
              <a:t>1 500 </a:t>
            </a:r>
            <a:r>
              <a:rPr lang="nb-NO" altLang="nb-NO" sz="2000" dirty="0"/>
              <a:t>utdanningsinstitusjoner</a:t>
            </a:r>
          </a:p>
          <a:p>
            <a:pPr eaLnBrk="1" hangingPunct="1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b-NO" altLang="nb-NO" sz="2000" b="1" dirty="0">
                <a:solidFill>
                  <a:srgbClr val="781D7E"/>
                </a:solidFill>
                <a:latin typeface="Franklin Gothic Medium" panose="020B0603020102020204" pitchFamily="34" charset="0"/>
              </a:rPr>
              <a:t>15 000 </a:t>
            </a:r>
            <a:r>
              <a:rPr lang="nb-NO" altLang="nb-NO" sz="2000" dirty="0"/>
              <a:t>lærere og forelesere</a:t>
            </a:r>
          </a:p>
          <a:p>
            <a:pPr eaLnBrk="1" hangingPunct="1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b-NO" altLang="nb-NO" sz="2000" b="1" dirty="0">
                <a:solidFill>
                  <a:srgbClr val="781D7E"/>
                </a:solidFill>
                <a:latin typeface="Franklin Gothic Medium" panose="020B0603020102020204" pitchFamily="34" charset="0"/>
              </a:rPr>
              <a:t>20 000 </a:t>
            </a:r>
            <a:r>
              <a:rPr lang="nb-NO" altLang="nb-NO" sz="2000" dirty="0"/>
              <a:t>frivillige</a:t>
            </a:r>
          </a:p>
          <a:p>
            <a:pPr eaLnBrk="1" hangingPunct="1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b-NO" altLang="nb-NO" sz="2000" b="1" dirty="0">
                <a:solidFill>
                  <a:srgbClr val="781D7E"/>
                </a:solidFill>
                <a:latin typeface="Franklin Gothic Medium" panose="020B0603020102020204" pitchFamily="34" charset="0"/>
              </a:rPr>
              <a:t>150 000 </a:t>
            </a:r>
            <a:r>
              <a:rPr lang="nb-NO" altLang="nb-NO" sz="2000" dirty="0"/>
              <a:t>elever og studenter</a:t>
            </a:r>
          </a:p>
          <a:p>
            <a:pPr eaLnBrk="1" hangingPunct="1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b-NO" altLang="nb-NO" sz="2000" b="1" dirty="0">
                <a:solidFill>
                  <a:srgbClr val="800080"/>
                </a:solidFill>
                <a:latin typeface="Franklin Gothic Medium" panose="020B0603020102020204" pitchFamily="34" charset="0"/>
              </a:rPr>
              <a:t>100</a:t>
            </a:r>
            <a:r>
              <a:rPr lang="nb-NO" altLang="nb-NO" sz="2000" dirty="0"/>
              <a:t> medarbeidere</a:t>
            </a:r>
          </a:p>
          <a:p>
            <a:pPr eaLnBrk="1" hangingPunct="1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b-NO" altLang="nb-NO" sz="2000" b="1" dirty="0">
                <a:solidFill>
                  <a:srgbClr val="7030A0"/>
                </a:solidFill>
              </a:rPr>
              <a:t>20</a:t>
            </a:r>
            <a:r>
              <a:rPr lang="nb-NO" altLang="nb-NO" sz="2000" dirty="0"/>
              <a:t> år i 2017</a:t>
            </a:r>
          </a:p>
          <a:p>
            <a:pPr eaLnBrk="1" hangingPunct="1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b-NO" altLang="nb-NO" sz="2000" b="1" dirty="0">
                <a:solidFill>
                  <a:srgbClr val="800080"/>
                </a:solidFill>
                <a:latin typeface="Franklin Gothic Medium" panose="020B0603020102020204" pitchFamily="34" charset="0"/>
              </a:rPr>
              <a:t>JA</a:t>
            </a:r>
            <a:r>
              <a:rPr lang="nb-NO" altLang="nb-NO" sz="2000" dirty="0"/>
              <a:t> Worldwide 100 år i 2019</a:t>
            </a:r>
          </a:p>
          <a:p>
            <a:pPr marL="0" indent="0" algn="r">
              <a:lnSpc>
                <a:spcPct val="150000"/>
              </a:lnSpc>
              <a:buClr>
                <a:schemeClr val="tx2"/>
              </a:buClr>
            </a:pPr>
            <a:r>
              <a:rPr lang="nb-NO" altLang="nb-NO" sz="2000" b="1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13824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1508787"/>
            <a:ext cx="3314527" cy="401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3" y="6072132"/>
            <a:ext cx="1571625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1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2970B21-28E2-3141-B1C3-50B48036B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61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51192951-C992-EB4D-BBCF-F4F31E519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9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/>
              <a:t>UE Oppland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280287" y="2271829"/>
            <a:ext cx="4320480" cy="3867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/>
              <a:t>Karin Rønning:</a:t>
            </a:r>
            <a:r>
              <a:rPr lang="nb-NO" sz="1600" dirty="0"/>
              <a:t> </a:t>
            </a:r>
          </a:p>
          <a:p>
            <a:r>
              <a:rPr lang="nb-NO" sz="1400" dirty="0"/>
              <a:t>Daglig leder</a:t>
            </a:r>
            <a:br>
              <a:rPr lang="nb-NO" sz="1400" dirty="0"/>
            </a:br>
            <a:endParaRPr lang="nb-NO" sz="1200" dirty="0"/>
          </a:p>
          <a:p>
            <a:r>
              <a:rPr lang="nb-NO" sz="1600" b="1" dirty="0"/>
              <a:t>Inger Elin Nes Hjelle: </a:t>
            </a:r>
            <a:br>
              <a:rPr lang="nb-NO" sz="1600" dirty="0"/>
            </a:br>
            <a:r>
              <a:rPr lang="nb-NO" sz="1400" dirty="0"/>
              <a:t>Nord-Gudbrandsdal, Midt-Gudbrandsdal, Lillehammer-regionen, Gjøvik og Nordre Land</a:t>
            </a:r>
            <a:endParaRPr lang="nb-NO" sz="1400" i="1" dirty="0"/>
          </a:p>
          <a:p>
            <a:endParaRPr lang="nb-NO" sz="1600" b="1" dirty="0"/>
          </a:p>
          <a:p>
            <a:r>
              <a:rPr lang="nb-NO" sz="1600" b="1" dirty="0"/>
              <a:t>Inger Toril Holte Breien</a:t>
            </a:r>
            <a:r>
              <a:rPr lang="nb-NO" sz="1467" b="1" dirty="0"/>
              <a:t>: </a:t>
            </a:r>
            <a:br>
              <a:rPr lang="nb-NO" sz="1467" b="1" dirty="0"/>
            </a:br>
            <a:r>
              <a:rPr lang="nb-NO" sz="1467" dirty="0"/>
              <a:t>Valdres</a:t>
            </a:r>
            <a:br>
              <a:rPr lang="nb-NO" sz="1467" i="1" dirty="0"/>
            </a:br>
            <a:endParaRPr lang="nb-NO" sz="1467" i="1" dirty="0"/>
          </a:p>
          <a:p>
            <a:r>
              <a:rPr lang="nb-NO" sz="1600" b="1" dirty="0"/>
              <a:t>Hilde Eilin Jansen: </a:t>
            </a:r>
            <a:br>
              <a:rPr lang="nb-NO" sz="1600" b="1" dirty="0"/>
            </a:br>
            <a:r>
              <a:rPr lang="nb-NO" sz="1400" dirty="0"/>
              <a:t>Hadeland, Østre og Vestre Toten og Søndre Land</a:t>
            </a:r>
            <a:br>
              <a:rPr lang="nb-NO" sz="1400" dirty="0"/>
            </a:br>
            <a:br>
              <a:rPr lang="nb-NO" sz="1200" dirty="0"/>
            </a:br>
            <a:br>
              <a:rPr lang="nb-NO" sz="1400" dirty="0"/>
            </a:br>
            <a:endParaRPr lang="nb-NO" sz="1400" dirty="0"/>
          </a:p>
          <a:p>
            <a:br>
              <a:rPr lang="nb-NO" sz="1600" i="1" dirty="0"/>
            </a:br>
            <a:endParaRPr lang="nb-NO" sz="1200" i="1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5867" y="5967302"/>
            <a:ext cx="944188" cy="4760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77" y="5998571"/>
            <a:ext cx="1687867" cy="502771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089" y="6104070"/>
            <a:ext cx="1227359" cy="33925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836" y="1127471"/>
            <a:ext cx="2054429" cy="230425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5" b="5083"/>
          <a:stretch/>
        </p:blipFill>
        <p:spPr>
          <a:xfrm>
            <a:off x="8956786" y="1127471"/>
            <a:ext cx="1911503" cy="230425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1"/>
          <a:stretch/>
        </p:blipFill>
        <p:spPr>
          <a:xfrm>
            <a:off x="6667836" y="3596889"/>
            <a:ext cx="2054429" cy="247840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4" b="5224"/>
          <a:stretch/>
        </p:blipFill>
        <p:spPr>
          <a:xfrm>
            <a:off x="8985334" y="3609942"/>
            <a:ext cx="1990745" cy="24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15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1975</Words>
  <Application>Microsoft Office PowerPoint</Application>
  <PresentationFormat>Widescreen</PresentationFormat>
  <Paragraphs>310</Paragraphs>
  <Slides>49</Slides>
  <Notes>27</Notes>
  <HiddenSlides>0</HiddenSlides>
  <MMClips>0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49</vt:i4>
      </vt:variant>
    </vt:vector>
  </HeadingPairs>
  <TitlesOfParts>
    <vt:vector size="60" baseType="lpstr">
      <vt:lpstr>Arial</vt:lpstr>
      <vt:lpstr>Bradley Hand ITC</vt:lpstr>
      <vt:lpstr>Calibri</vt:lpstr>
      <vt:lpstr>Calibri Light</vt:lpstr>
      <vt:lpstr>Cambria</vt:lpstr>
      <vt:lpstr>Franklin Gothic Book</vt:lpstr>
      <vt:lpstr>Franklin Gothic Medium</vt:lpstr>
      <vt:lpstr>Proxima-Regular</vt:lpstr>
      <vt:lpstr>Proxima-Semibold</vt:lpstr>
      <vt:lpstr>Verdana</vt:lpstr>
      <vt:lpstr>Office-tema</vt:lpstr>
      <vt:lpstr>PowerPoint-presentasjon</vt:lpstr>
      <vt:lpstr>Disposisjon</vt:lpstr>
      <vt:lpstr>Rotary og ungdomstjenesten</vt:lpstr>
      <vt:lpstr>Ungt entreprenørskap</vt:lpstr>
      <vt:lpstr>PowerPoint-presentasjon</vt:lpstr>
      <vt:lpstr>PowerPoint-presentasjon</vt:lpstr>
      <vt:lpstr>PowerPoint-presentasjon</vt:lpstr>
      <vt:lpstr>PowerPoint-presentasjon</vt:lpstr>
      <vt:lpstr>UE Oppland</vt:lpstr>
      <vt:lpstr>UE Innlandet fra 1.1.2020</vt:lpstr>
      <vt:lpstr>Rammer for bedriftsprogrammene</vt:lpstr>
      <vt:lpstr>Ungt Entreprenørskaps ‘samfunnsoppdrag’</vt:lpstr>
      <vt:lpstr>Vi bygger fremtidens kompetanse</vt:lpstr>
      <vt:lpstr>Hvorfor entreprenørskap i utdanning?</vt:lpstr>
      <vt:lpstr>PowerPoint-presentasjon</vt:lpstr>
      <vt:lpstr>Kommuneavtale med UE</vt:lpstr>
      <vt:lpstr>Vårt lokalsamfunn I</vt:lpstr>
      <vt:lpstr>Vårt lokalsamfunn II</vt:lpstr>
      <vt:lpstr>Elevbedrift</vt:lpstr>
      <vt:lpstr>Økonomi og karrierevalg</vt:lpstr>
      <vt:lpstr>PowerPoint-presentasjon</vt:lpstr>
      <vt:lpstr>PowerPoint-presentasjon</vt:lpstr>
      <vt:lpstr>PowerPoint-presentasjon</vt:lpstr>
      <vt:lpstr>Ungdomsbedrift (UB) – videregående skole</vt:lpstr>
      <vt:lpstr>Kurstilbud for UB-elever</vt:lpstr>
      <vt:lpstr>Bærekraftige ungdomsbedrifter</vt:lpstr>
      <vt:lpstr>Ungdomsbedrift gir resultater </vt:lpstr>
      <vt:lpstr>PowerPoint-presentasjon</vt:lpstr>
      <vt:lpstr>Regjeringsplattformen</vt:lpstr>
      <vt:lpstr>PowerPoint-presentasjon</vt:lpstr>
      <vt:lpstr>Fylkesmessa for ungdomsbedrifter</vt:lpstr>
      <vt:lpstr>Konkurranser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Studentbedrift </vt:lpstr>
      <vt:lpstr>PowerPoint-presentasjon</vt:lpstr>
      <vt:lpstr>Hva kan rotaryklubben gjøre?</vt:lpstr>
      <vt:lpstr>Framdrift</vt:lpstr>
      <vt:lpstr>Lenker</vt:lpstr>
      <vt:lpstr>PowerPoint-presentasjon</vt:lpstr>
      <vt:lpstr>PowerPoint-presentasjon</vt:lpstr>
      <vt:lpstr>Oppland: Folketilvekst 2008-18 med og uten innvandring</vt:lpstr>
      <vt:lpstr>PowerPoint-presentasjon</vt:lpstr>
      <vt:lpstr>Flytting 2008-2017 Oppland/Hedmark</vt:lpstr>
      <vt:lpstr>PowerPoint-presentasjon</vt:lpstr>
    </vt:vector>
  </TitlesOfParts>
  <Company>Oppland fylkeskommune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Aril Bjørkøy</dc:creator>
  <cp:lastModifiedBy>Synnøve Flått</cp:lastModifiedBy>
  <cp:revision>52</cp:revision>
  <cp:lastPrinted>2019-12-02T18:01:52Z</cp:lastPrinted>
  <dcterms:created xsi:type="dcterms:W3CDTF">2019-12-01T07:49:09Z</dcterms:created>
  <dcterms:modified xsi:type="dcterms:W3CDTF">2019-12-05T20:00:12Z</dcterms:modified>
</cp:coreProperties>
</file>